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731" r:id="rId2"/>
  </p:sldMasterIdLst>
  <p:sldIdLst>
    <p:sldId id="256" r:id="rId3"/>
    <p:sldId id="280" r:id="rId4"/>
    <p:sldId id="279" r:id="rId5"/>
    <p:sldId id="260" r:id="rId6"/>
    <p:sldId id="271" r:id="rId7"/>
    <p:sldId id="270" r:id="rId8"/>
    <p:sldId id="265" r:id="rId9"/>
    <p:sldId id="272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fravolini" initials="af" lastIdx="1" clrIdx="0">
    <p:extLst>
      <p:ext uri="{19B8F6BF-5375-455C-9EA6-DF929625EA0E}">
        <p15:presenceInfo xmlns:p15="http://schemas.microsoft.com/office/powerpoint/2012/main" userId="ce4fa3aedf2f659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8264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076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33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76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644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67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80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94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00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766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7270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7919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431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711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443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51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70F8D1-EE5B-4B23-8DB0-A4BD6472A09E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0CBFB6A-0016-46C9-AAEC-611DB74CE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5982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481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355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0553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2544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68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456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381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9747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8130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673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1659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55921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9563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21405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05130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8398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22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8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67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8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A43E-8B01-4A1F-AA8A-00FE21D0505C}" type="datetimeFigureOut">
              <a:rPr lang="it-IT" smtClean="0"/>
              <a:t>28/10/2019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8839C-89F5-4AEA-B512-30FB383AC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194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EDAEC2-D8AB-4721-9182-4EDADC794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266" y="1692654"/>
            <a:ext cx="11006667" cy="1564716"/>
          </a:xfrm>
        </p:spPr>
        <p:txBody>
          <a:bodyPr>
            <a:normAutofit/>
          </a:bodyPr>
          <a:lstStyle/>
          <a:p>
            <a:pPr algn="l"/>
            <a:r>
              <a:rPr lang="it-IT" sz="4800" dirty="0"/>
              <a:t>Esiti INVALSI I.C. Bassano Romano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A38ABE5-4537-47BA-B1E8-C46E82DB8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7050"/>
            <a:ext cx="9144000" cy="572583"/>
          </a:xfrm>
        </p:spPr>
        <p:txBody>
          <a:bodyPr>
            <a:normAutofit/>
          </a:bodyPr>
          <a:lstStyle/>
          <a:p>
            <a:pPr algn="l"/>
            <a:r>
              <a:rPr lang="it-IT" sz="2000" dirty="0"/>
              <a:t>Rilevazioni 2019                                                                 F.S. Fravolini Anna</a:t>
            </a:r>
          </a:p>
        </p:txBody>
      </p:sp>
    </p:spTree>
    <p:extLst>
      <p:ext uri="{BB962C8B-B14F-4D97-AF65-F5344CB8AC3E}">
        <p14:creationId xmlns:p14="http://schemas.microsoft.com/office/powerpoint/2010/main" val="13722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565D77-6E46-4B9B-A936-FBD1EEF9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Premessa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B677D4-289A-4350-AF90-5537D0A14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L’INVALSI restituisce i dati  sottoforma di tabelle e grafici per permettere una lettura globale delle informazioni raccolte con le prove. Le tabelle inserite in questa breve presentazione sono solo uno dei   modi di restituzione che è stato scelto per la sua immediatezza di lettura e per una visione generale  dei risultati. .  </a:t>
            </a:r>
          </a:p>
          <a:p>
            <a:r>
              <a:rPr lang="it-IT" dirty="0"/>
              <a:t>In particolare in queste tabelle i dati delle rilevazioni sono riportati su una scala di abilita 'secondo la quale il punteggio della media nazionale per tutti i livelli di istruzione è  stato posto pari a 200.</a:t>
            </a:r>
          </a:p>
          <a:p>
            <a:r>
              <a:rPr lang="it-IT" dirty="0"/>
              <a:t> Attraverso la posizione delle frecce è possibile ottenere l’indicazione del risultato di tale confronto: le frecce in alto indicano un esito superiore alla media nazionale, del centro e regionale, le frecce orizzontali indicano un esito uguale alle medie di riferimento e le frecce in basso un esito inferiore.</a:t>
            </a:r>
          </a:p>
          <a:p>
            <a:r>
              <a:rPr lang="it-IT" dirty="0"/>
              <a:t>I risultati visualizzati in queste tabelle sono forniti per le singole classi e per l’Istituto nel suo complesso(ultima riga di ogni tabella).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005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4A78D6-2561-4E9F-BE75-A7B927155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018" y="538664"/>
            <a:ext cx="9689064" cy="701107"/>
          </a:xfrm>
        </p:spPr>
        <p:txBody>
          <a:bodyPr>
            <a:noAutofit/>
          </a:bodyPr>
          <a:lstStyle/>
          <a:p>
            <a:r>
              <a:rPr lang="it-IT" sz="2400" dirty="0"/>
              <a:t> </a:t>
            </a:r>
            <a:br>
              <a:rPr lang="it-IT" sz="2400" dirty="0"/>
            </a:br>
            <a:br>
              <a:rPr lang="it-IT" sz="2400" dirty="0"/>
            </a:br>
            <a:r>
              <a:rPr lang="it-IT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Scuola Primaria            </a:t>
            </a:r>
            <a:r>
              <a:rPr lang="it-IT" sz="2400" cap="none" dirty="0">
                <a:solidFill>
                  <a:prstClr val="black">
                    <a:lumMod val="75000"/>
                    <a:lumOff val="25000"/>
                  </a:prstClr>
                </a:solidFill>
              </a:rPr>
              <a:t>classi seconde         </a:t>
            </a:r>
            <a:r>
              <a:rPr lang="it-IT" sz="1800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ITALIANO</a:t>
            </a:r>
            <a:br>
              <a:rPr lang="it-IT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br>
              <a:rPr lang="it-IT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   </a:t>
            </a:r>
            <a:endParaRPr lang="it-IT" sz="2400" u="sng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5A212935-E63D-4CEC-BFC0-057C2AE6F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918" y="1040827"/>
            <a:ext cx="11001375" cy="240029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14C98A6-A631-4DF5-AFE8-829D1D9AD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18" y="4206010"/>
            <a:ext cx="11001375" cy="265199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BF66ACC-601C-4B29-99C3-59FFD32524F9}"/>
              </a:ext>
            </a:extLst>
          </p:cNvPr>
          <p:cNvSpPr txBox="1"/>
          <p:nvPr/>
        </p:nvSpPr>
        <p:spPr>
          <a:xfrm>
            <a:off x="1510747" y="3441126"/>
            <a:ext cx="10274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it-IT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                                       </a:t>
            </a:r>
            <a:r>
              <a:rPr kumimoji="0" lang="it-IT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classi seconde </a:t>
            </a:r>
            <a:r>
              <a:rPr kumimoji="0" lang="it-IT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</a:t>
            </a:r>
            <a:r>
              <a:rPr lang="it-IT" u="sng" dirty="0">
                <a:solidFill>
                  <a:prstClr val="black"/>
                </a:solidFill>
              </a:rPr>
              <a:t>MATEMATICA</a:t>
            </a:r>
            <a:endParaRPr kumimoji="0" lang="it-IT" sz="2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30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DEB938-4786-4719-9B91-076615C3E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3905" y="23283"/>
            <a:ext cx="11933556" cy="523218"/>
          </a:xfrm>
        </p:spPr>
        <p:txBody>
          <a:bodyPr>
            <a:normAutofit/>
          </a:bodyPr>
          <a:lstStyle/>
          <a:p>
            <a:r>
              <a:rPr lang="it-IT" sz="2400" cap="none" dirty="0"/>
              <a:t>Scuola Primaria  </a:t>
            </a:r>
            <a:r>
              <a:rPr lang="it-IT" sz="2400" dirty="0"/>
              <a:t>                          </a:t>
            </a:r>
            <a:r>
              <a:rPr lang="it-IT" sz="2400" cap="none" dirty="0"/>
              <a:t>classi quinte                </a:t>
            </a:r>
            <a:r>
              <a:rPr lang="it-IT" sz="2400" u="sng" cap="none" dirty="0"/>
              <a:t>Italiano</a:t>
            </a:r>
            <a:endParaRPr lang="it-IT" sz="2800" u="sng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0CC56E7-BEF5-4360-B1FB-FE11A9FE9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330" y="257898"/>
            <a:ext cx="10789042" cy="3298229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7128CAF1-FB30-4CE3-9752-CF7BDC8EF712}"/>
              </a:ext>
            </a:extLst>
          </p:cNvPr>
          <p:cNvSpPr/>
          <p:nvPr/>
        </p:nvSpPr>
        <p:spPr>
          <a:xfrm>
            <a:off x="912628" y="3525079"/>
            <a:ext cx="102659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                                             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classi quinte                 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matematica</a:t>
            </a:r>
            <a:endParaRPr kumimoji="0" lang="it-IT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52" name="Immagine 3" descr="superiore">
            <a:extLst>
              <a:ext uri="{FF2B5EF4-FFF2-40B4-BE49-F238E27FC236}">
                <a16:creationId xmlns:a16="http://schemas.microsoft.com/office/drawing/2014/main" id="{C560BA29-12A6-4ED6-9EAA-A1314CE6C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Immagine 4" descr="superiore">
            <a:extLst>
              <a:ext uri="{FF2B5EF4-FFF2-40B4-BE49-F238E27FC236}">
                <a16:creationId xmlns:a16="http://schemas.microsoft.com/office/drawing/2014/main" id="{9FE703B3-FC57-40EF-A876-83EA8A87F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Immagine 5" descr="superiore">
            <a:extLst>
              <a:ext uri="{FF2B5EF4-FFF2-40B4-BE49-F238E27FC236}">
                <a16:creationId xmlns:a16="http://schemas.microsoft.com/office/drawing/2014/main" id="{6339AB3D-C8ED-4A87-A35D-9ADC334CB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Immagine 6" descr="superiore">
            <a:extLst>
              <a:ext uri="{FF2B5EF4-FFF2-40B4-BE49-F238E27FC236}">
                <a16:creationId xmlns:a16="http://schemas.microsoft.com/office/drawing/2014/main" id="{72446E96-0CEF-4E00-BD79-BB70FC20D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Immagine 7" descr="superiore">
            <a:extLst>
              <a:ext uri="{FF2B5EF4-FFF2-40B4-BE49-F238E27FC236}">
                <a16:creationId xmlns:a16="http://schemas.microsoft.com/office/drawing/2014/main" id="{9AF852D8-EF3F-411A-A917-FA6CC1346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Immagine 8" descr="superiore">
            <a:extLst>
              <a:ext uri="{FF2B5EF4-FFF2-40B4-BE49-F238E27FC236}">
                <a16:creationId xmlns:a16="http://schemas.microsoft.com/office/drawing/2014/main" id="{7BDFA5F4-952C-483D-8BD2-7D19AB20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Immagine 9" descr="superiore">
            <a:extLst>
              <a:ext uri="{FF2B5EF4-FFF2-40B4-BE49-F238E27FC236}">
                <a16:creationId xmlns:a16="http://schemas.microsoft.com/office/drawing/2014/main" id="{146DF4EB-C147-452D-ACCA-1C699D30E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Immagine 10" descr="superiore">
            <a:extLst>
              <a:ext uri="{FF2B5EF4-FFF2-40B4-BE49-F238E27FC236}">
                <a16:creationId xmlns:a16="http://schemas.microsoft.com/office/drawing/2014/main" id="{9BD322DB-8F3C-42BD-A08B-4A6496090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Immagine 11" descr="superiore">
            <a:extLst>
              <a:ext uri="{FF2B5EF4-FFF2-40B4-BE49-F238E27FC236}">
                <a16:creationId xmlns:a16="http://schemas.microsoft.com/office/drawing/2014/main" id="{8B2BC4DA-1B03-4316-8912-A1C429A66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Immagine 12" descr="superiore">
            <a:extLst>
              <a:ext uri="{FF2B5EF4-FFF2-40B4-BE49-F238E27FC236}">
                <a16:creationId xmlns:a16="http://schemas.microsoft.com/office/drawing/2014/main" id="{823EF047-FFBA-4499-9A0F-6C0A32CD0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Immagine 13" descr="superiore">
            <a:extLst>
              <a:ext uri="{FF2B5EF4-FFF2-40B4-BE49-F238E27FC236}">
                <a16:creationId xmlns:a16="http://schemas.microsoft.com/office/drawing/2014/main" id="{C70680F3-3F21-4401-B306-201ABFBC2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Immagine 14" descr="superiore">
            <a:extLst>
              <a:ext uri="{FF2B5EF4-FFF2-40B4-BE49-F238E27FC236}">
                <a16:creationId xmlns:a16="http://schemas.microsoft.com/office/drawing/2014/main" id="{C9AC28AD-3376-478B-94FC-F0CDA6E9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Immagine 15" descr="superiore">
            <a:extLst>
              <a:ext uri="{FF2B5EF4-FFF2-40B4-BE49-F238E27FC236}">
                <a16:creationId xmlns:a16="http://schemas.microsoft.com/office/drawing/2014/main" id="{E1FF593E-985A-4220-B050-7CD072412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7" name="Picture 43" descr="superiore">
            <a:extLst>
              <a:ext uri="{FF2B5EF4-FFF2-40B4-BE49-F238E27FC236}">
                <a16:creationId xmlns:a16="http://schemas.microsoft.com/office/drawing/2014/main" id="{3F36945D-B4FF-4262-BC9F-B5109C316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superiore">
            <a:extLst>
              <a:ext uri="{FF2B5EF4-FFF2-40B4-BE49-F238E27FC236}">
                <a16:creationId xmlns:a16="http://schemas.microsoft.com/office/drawing/2014/main" id="{16169370-35AF-4CBF-B78F-4BFEC23BE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 descr="superiore">
            <a:extLst>
              <a:ext uri="{FF2B5EF4-FFF2-40B4-BE49-F238E27FC236}">
                <a16:creationId xmlns:a16="http://schemas.microsoft.com/office/drawing/2014/main" id="{B914AF86-9F5F-467F-BD99-824F0D3A2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superiore">
            <a:extLst>
              <a:ext uri="{FF2B5EF4-FFF2-40B4-BE49-F238E27FC236}">
                <a16:creationId xmlns:a16="http://schemas.microsoft.com/office/drawing/2014/main" id="{7269B30D-2084-4530-A3C4-CB2F3B42D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 descr="superiore">
            <a:extLst>
              <a:ext uri="{FF2B5EF4-FFF2-40B4-BE49-F238E27FC236}">
                <a16:creationId xmlns:a16="http://schemas.microsoft.com/office/drawing/2014/main" id="{D52071E8-4AA2-4400-9B65-3C70D6D3C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superiore">
            <a:extLst>
              <a:ext uri="{FF2B5EF4-FFF2-40B4-BE49-F238E27FC236}">
                <a16:creationId xmlns:a16="http://schemas.microsoft.com/office/drawing/2014/main" id="{F7599D67-C350-444C-9313-7EEACD004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 descr="superiore">
            <a:extLst>
              <a:ext uri="{FF2B5EF4-FFF2-40B4-BE49-F238E27FC236}">
                <a16:creationId xmlns:a16="http://schemas.microsoft.com/office/drawing/2014/main" id="{3226DF40-5DE7-4D45-90E7-B1C52567B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superiore">
            <a:extLst>
              <a:ext uri="{FF2B5EF4-FFF2-40B4-BE49-F238E27FC236}">
                <a16:creationId xmlns:a16="http://schemas.microsoft.com/office/drawing/2014/main" id="{C00B4706-3108-4A8C-884D-C78FF7DDF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superiore">
            <a:extLst>
              <a:ext uri="{FF2B5EF4-FFF2-40B4-BE49-F238E27FC236}">
                <a16:creationId xmlns:a16="http://schemas.microsoft.com/office/drawing/2014/main" id="{D3DB7367-DB14-4780-9498-58C6009C7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superiore">
            <a:extLst>
              <a:ext uri="{FF2B5EF4-FFF2-40B4-BE49-F238E27FC236}">
                <a16:creationId xmlns:a16="http://schemas.microsoft.com/office/drawing/2014/main" id="{97EC4797-E4CD-4885-A1AA-FD7D1EE16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3000F64-1DE0-4EDA-9F79-4662653D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30" y="3579066"/>
            <a:ext cx="10789042" cy="3244242"/>
          </a:xfrm>
          <a:prstGeom prst="rect">
            <a:avLst/>
          </a:prstGeom>
        </p:spPr>
      </p:pic>
      <p:pic>
        <p:nvPicPr>
          <p:cNvPr id="1097" name="Immagine 3" descr="superiore">
            <a:extLst>
              <a:ext uri="{FF2B5EF4-FFF2-40B4-BE49-F238E27FC236}">
                <a16:creationId xmlns:a16="http://schemas.microsoft.com/office/drawing/2014/main" id="{EEFDBF21-2F60-49F3-A58A-1E272CCB3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Immagine 4" descr="superiore">
            <a:extLst>
              <a:ext uri="{FF2B5EF4-FFF2-40B4-BE49-F238E27FC236}">
                <a16:creationId xmlns:a16="http://schemas.microsoft.com/office/drawing/2014/main" id="{B2314AA0-6902-4789-A2B6-4F2E83D9F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" name="Immagine 5" descr="superiore">
            <a:extLst>
              <a:ext uri="{FF2B5EF4-FFF2-40B4-BE49-F238E27FC236}">
                <a16:creationId xmlns:a16="http://schemas.microsoft.com/office/drawing/2014/main" id="{FE39D9FB-E235-46D0-B854-1329FB311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Immagine 6" descr="superiore">
            <a:extLst>
              <a:ext uri="{FF2B5EF4-FFF2-40B4-BE49-F238E27FC236}">
                <a16:creationId xmlns:a16="http://schemas.microsoft.com/office/drawing/2014/main" id="{22333509-7F56-4BFF-BEBB-D3360D55F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143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9DB4436-B6F1-4509-85C4-24E382571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00" y="1718566"/>
            <a:ext cx="11629292" cy="4358677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6FB61BF8-E1DC-4CAD-8435-06D081A7017C}"/>
              </a:ext>
            </a:extLst>
          </p:cNvPr>
          <p:cNvSpPr/>
          <p:nvPr/>
        </p:nvSpPr>
        <p:spPr>
          <a:xfrm>
            <a:off x="1728458" y="1119423"/>
            <a:ext cx="8735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Scuola primaria           Classi quinte           </a:t>
            </a:r>
            <a:r>
              <a:rPr kumimoji="0" lang="it-IT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Inglese - </a:t>
            </a:r>
            <a:r>
              <a:rPr kumimoji="0" lang="it-IT" sz="240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listening</a:t>
            </a:r>
            <a:endParaRPr kumimoji="0" lang="it-IT" sz="24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393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>
            <a:extLst>
              <a:ext uri="{FF2B5EF4-FFF2-40B4-BE49-F238E27FC236}">
                <a16:creationId xmlns:a16="http://schemas.microsoft.com/office/drawing/2014/main" id="{3B3A48A0-13DF-43FD-9B32-50440C399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05" y="1962868"/>
            <a:ext cx="11169748" cy="3541863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674D28C-C8A9-40A3-AFE3-B32CB3AF160D}"/>
              </a:ext>
            </a:extLst>
          </p:cNvPr>
          <p:cNvSpPr txBox="1"/>
          <p:nvPr/>
        </p:nvSpPr>
        <p:spPr>
          <a:xfrm>
            <a:off x="1599343" y="1122436"/>
            <a:ext cx="9688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Scuola primaria            Classi quinte                    </a:t>
            </a:r>
            <a:r>
              <a:rPr kumimoji="0" lang="it-IT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Inglese - reading </a:t>
            </a:r>
          </a:p>
        </p:txBody>
      </p:sp>
      <p:pic>
        <p:nvPicPr>
          <p:cNvPr id="2063" name="Immagine 46" descr="superiore">
            <a:extLst>
              <a:ext uri="{FF2B5EF4-FFF2-40B4-BE49-F238E27FC236}">
                <a16:creationId xmlns:a16="http://schemas.microsoft.com/office/drawing/2014/main" id="{9BFABAA2-DC19-4751-83D0-044EC5EBB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Immagine 47" descr="superiore">
            <a:extLst>
              <a:ext uri="{FF2B5EF4-FFF2-40B4-BE49-F238E27FC236}">
                <a16:creationId xmlns:a16="http://schemas.microsoft.com/office/drawing/2014/main" id="{A260EDB7-F457-4F4B-B1AA-668B1F1EF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Immagine 48" descr="superiore">
            <a:extLst>
              <a:ext uri="{FF2B5EF4-FFF2-40B4-BE49-F238E27FC236}">
                <a16:creationId xmlns:a16="http://schemas.microsoft.com/office/drawing/2014/main" id="{1AAFF252-2A2D-4475-A4A0-E53F91FA7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Immagine 49" descr="superiore">
            <a:extLst>
              <a:ext uri="{FF2B5EF4-FFF2-40B4-BE49-F238E27FC236}">
                <a16:creationId xmlns:a16="http://schemas.microsoft.com/office/drawing/2014/main" id="{637167E4-F47E-47C9-A23F-B4FA2DF7E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Immagine 50" descr="superiore">
            <a:extLst>
              <a:ext uri="{FF2B5EF4-FFF2-40B4-BE49-F238E27FC236}">
                <a16:creationId xmlns:a16="http://schemas.microsoft.com/office/drawing/2014/main" id="{C1D6D773-716F-459C-AD30-E50BD519C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Immagine 51" descr="superiore">
            <a:extLst>
              <a:ext uri="{FF2B5EF4-FFF2-40B4-BE49-F238E27FC236}">
                <a16:creationId xmlns:a16="http://schemas.microsoft.com/office/drawing/2014/main" id="{A375FECA-E93F-4420-A85C-405C0A225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Immagine 52" descr="superiore">
            <a:extLst>
              <a:ext uri="{FF2B5EF4-FFF2-40B4-BE49-F238E27FC236}">
                <a16:creationId xmlns:a16="http://schemas.microsoft.com/office/drawing/2014/main" id="{BB2990E2-8D8F-4B7A-9D73-E3DF7DAA6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Immagine 53" descr="superiore">
            <a:extLst>
              <a:ext uri="{FF2B5EF4-FFF2-40B4-BE49-F238E27FC236}">
                <a16:creationId xmlns:a16="http://schemas.microsoft.com/office/drawing/2014/main" id="{B8DFD3A1-0921-40F3-A41F-C3A9A9A4A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magine 54" descr="superiore">
            <a:extLst>
              <a:ext uri="{FF2B5EF4-FFF2-40B4-BE49-F238E27FC236}">
                <a16:creationId xmlns:a16="http://schemas.microsoft.com/office/drawing/2014/main" id="{BB553494-5D59-47E0-B17C-D57840BFB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magine 55" descr="superiore">
            <a:extLst>
              <a:ext uri="{FF2B5EF4-FFF2-40B4-BE49-F238E27FC236}">
                <a16:creationId xmlns:a16="http://schemas.microsoft.com/office/drawing/2014/main" id="{6267F76A-38A1-4DC9-A3A3-BCF202E70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magine 56" descr="superiore">
            <a:extLst>
              <a:ext uri="{FF2B5EF4-FFF2-40B4-BE49-F238E27FC236}">
                <a16:creationId xmlns:a16="http://schemas.microsoft.com/office/drawing/2014/main" id="{B846801E-AF9E-487D-A048-45A34FCF8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magine 57" descr="superiore">
            <a:extLst>
              <a:ext uri="{FF2B5EF4-FFF2-40B4-BE49-F238E27FC236}">
                <a16:creationId xmlns:a16="http://schemas.microsoft.com/office/drawing/2014/main" id="{5CB96294-2C01-4696-A8D6-B7198693E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Immagine 58" descr="superiore">
            <a:extLst>
              <a:ext uri="{FF2B5EF4-FFF2-40B4-BE49-F238E27FC236}">
                <a16:creationId xmlns:a16="http://schemas.microsoft.com/office/drawing/2014/main" id="{A75B3C4F-810B-4BDB-A642-84915BE76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magine 59" descr="superiore">
            <a:extLst>
              <a:ext uri="{FF2B5EF4-FFF2-40B4-BE49-F238E27FC236}">
                <a16:creationId xmlns:a16="http://schemas.microsoft.com/office/drawing/2014/main" id="{A60A29CC-57F9-49AA-ADBD-2FAF452BD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magine 60" descr="superiore">
            <a:extLst>
              <a:ext uri="{FF2B5EF4-FFF2-40B4-BE49-F238E27FC236}">
                <a16:creationId xmlns:a16="http://schemas.microsoft.com/office/drawing/2014/main" id="{D3B4F672-7110-44E9-9703-973AB5CC5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superiore">
            <a:extLst>
              <a:ext uri="{FF2B5EF4-FFF2-40B4-BE49-F238E27FC236}">
                <a16:creationId xmlns:a16="http://schemas.microsoft.com/office/drawing/2014/main" id="{F2FE521E-B5AF-49C0-A080-647D26563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superiore">
            <a:extLst>
              <a:ext uri="{FF2B5EF4-FFF2-40B4-BE49-F238E27FC236}">
                <a16:creationId xmlns:a16="http://schemas.microsoft.com/office/drawing/2014/main" id="{90FDF3D1-66E8-4250-B147-6B4324F49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superiore">
            <a:extLst>
              <a:ext uri="{FF2B5EF4-FFF2-40B4-BE49-F238E27FC236}">
                <a16:creationId xmlns:a16="http://schemas.microsoft.com/office/drawing/2014/main" id="{F57C7065-D625-4DB7-9745-74A485BD7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superiore">
            <a:extLst>
              <a:ext uri="{FF2B5EF4-FFF2-40B4-BE49-F238E27FC236}">
                <a16:creationId xmlns:a16="http://schemas.microsoft.com/office/drawing/2014/main" id="{2FAE8DE2-7F8D-4DEE-9A44-9CD6FD9A9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superiore">
            <a:extLst>
              <a:ext uri="{FF2B5EF4-FFF2-40B4-BE49-F238E27FC236}">
                <a16:creationId xmlns:a16="http://schemas.microsoft.com/office/drawing/2014/main" id="{CF44A882-406D-4ECF-A9AC-935E876D3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superiore">
            <a:extLst>
              <a:ext uri="{FF2B5EF4-FFF2-40B4-BE49-F238E27FC236}">
                <a16:creationId xmlns:a16="http://schemas.microsoft.com/office/drawing/2014/main" id="{F0D27FCE-7FA2-46A6-9E89-B841DF26A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nferiore">
            <a:extLst>
              <a:ext uri="{FF2B5EF4-FFF2-40B4-BE49-F238E27FC236}">
                <a16:creationId xmlns:a16="http://schemas.microsoft.com/office/drawing/2014/main" id="{A369F99E-34E9-455B-BF82-217F2294D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inferiore">
            <a:extLst>
              <a:ext uri="{FF2B5EF4-FFF2-40B4-BE49-F238E27FC236}">
                <a16:creationId xmlns:a16="http://schemas.microsoft.com/office/drawing/2014/main" id="{C0D25BF2-D3AC-4FE1-8C40-0FC4DA5C2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pari">
            <a:extLst>
              <a:ext uri="{FF2B5EF4-FFF2-40B4-BE49-F238E27FC236}">
                <a16:creationId xmlns:a16="http://schemas.microsoft.com/office/drawing/2014/main" id="{E8477C52-0F9E-474F-BC07-77E86EA9F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pari">
            <a:extLst>
              <a:ext uri="{FF2B5EF4-FFF2-40B4-BE49-F238E27FC236}">
                <a16:creationId xmlns:a16="http://schemas.microsoft.com/office/drawing/2014/main" id="{3AD10F9D-6314-4DD5-B415-5785DBF6B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pari">
            <a:extLst>
              <a:ext uri="{FF2B5EF4-FFF2-40B4-BE49-F238E27FC236}">
                <a16:creationId xmlns:a16="http://schemas.microsoft.com/office/drawing/2014/main" id="{0E378626-1CA5-429C-B162-3A4B72198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superiore">
            <a:extLst>
              <a:ext uri="{FF2B5EF4-FFF2-40B4-BE49-F238E27FC236}">
                <a16:creationId xmlns:a16="http://schemas.microsoft.com/office/drawing/2014/main" id="{FD3B1FD9-023C-4246-B58D-E609A7068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pari">
            <a:extLst>
              <a:ext uri="{FF2B5EF4-FFF2-40B4-BE49-F238E27FC236}">
                <a16:creationId xmlns:a16="http://schemas.microsoft.com/office/drawing/2014/main" id="{FCF75623-620F-43BC-8A57-EB1BE2DDD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superiore">
            <a:extLst>
              <a:ext uri="{FF2B5EF4-FFF2-40B4-BE49-F238E27FC236}">
                <a16:creationId xmlns:a16="http://schemas.microsoft.com/office/drawing/2014/main" id="{E3FBB49B-F0F7-43F0-AA69-83F1198C6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superiore">
            <a:extLst>
              <a:ext uri="{FF2B5EF4-FFF2-40B4-BE49-F238E27FC236}">
                <a16:creationId xmlns:a16="http://schemas.microsoft.com/office/drawing/2014/main" id="{892C4533-FA33-424E-BD21-3E8A5923D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superiore">
            <a:extLst>
              <a:ext uri="{FF2B5EF4-FFF2-40B4-BE49-F238E27FC236}">
                <a16:creationId xmlns:a16="http://schemas.microsoft.com/office/drawing/2014/main" id="{DBAFB98A-C95F-4FA2-936A-87A33555C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superiore">
            <a:extLst>
              <a:ext uri="{FF2B5EF4-FFF2-40B4-BE49-F238E27FC236}">
                <a16:creationId xmlns:a16="http://schemas.microsoft.com/office/drawing/2014/main" id="{4CF71795-0009-4546-BC71-3F96423A6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superiore">
            <a:extLst>
              <a:ext uri="{FF2B5EF4-FFF2-40B4-BE49-F238E27FC236}">
                <a16:creationId xmlns:a16="http://schemas.microsoft.com/office/drawing/2014/main" id="{92BAD27E-D603-40F6-9521-DA8B4711A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superiore">
            <a:extLst>
              <a:ext uri="{FF2B5EF4-FFF2-40B4-BE49-F238E27FC236}">
                <a16:creationId xmlns:a16="http://schemas.microsoft.com/office/drawing/2014/main" id="{B6524717-BA88-4A9A-91E1-B049EB75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superiore">
            <a:extLst>
              <a:ext uri="{FF2B5EF4-FFF2-40B4-BE49-F238E27FC236}">
                <a16:creationId xmlns:a16="http://schemas.microsoft.com/office/drawing/2014/main" id="{C9ADB35A-F908-4F81-BDDA-F7917F681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superiore">
            <a:extLst>
              <a:ext uri="{FF2B5EF4-FFF2-40B4-BE49-F238E27FC236}">
                <a16:creationId xmlns:a16="http://schemas.microsoft.com/office/drawing/2014/main" id="{D359F3D3-7D39-4076-BEA3-E88840C96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inferiore">
            <a:extLst>
              <a:ext uri="{FF2B5EF4-FFF2-40B4-BE49-F238E27FC236}">
                <a16:creationId xmlns:a16="http://schemas.microsoft.com/office/drawing/2014/main" id="{3E5377E1-B0BC-4765-8C76-9B83C1869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inferiore">
            <a:extLst>
              <a:ext uri="{FF2B5EF4-FFF2-40B4-BE49-F238E27FC236}">
                <a16:creationId xmlns:a16="http://schemas.microsoft.com/office/drawing/2014/main" id="{1FE41A53-E378-430F-8853-2A1F6FBA2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 descr="pari">
            <a:extLst>
              <a:ext uri="{FF2B5EF4-FFF2-40B4-BE49-F238E27FC236}">
                <a16:creationId xmlns:a16="http://schemas.microsoft.com/office/drawing/2014/main" id="{67C5BD27-E3D2-48FC-92FF-0675C5D39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pari">
            <a:extLst>
              <a:ext uri="{FF2B5EF4-FFF2-40B4-BE49-F238E27FC236}">
                <a16:creationId xmlns:a16="http://schemas.microsoft.com/office/drawing/2014/main" id="{149FAA93-E532-43EE-A531-710D67824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Picture 41" descr="pari">
            <a:extLst>
              <a:ext uri="{FF2B5EF4-FFF2-40B4-BE49-F238E27FC236}">
                <a16:creationId xmlns:a16="http://schemas.microsoft.com/office/drawing/2014/main" id="{3BB78BC1-9435-490F-B635-DB58DA7F4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superiore">
            <a:extLst>
              <a:ext uri="{FF2B5EF4-FFF2-40B4-BE49-F238E27FC236}">
                <a16:creationId xmlns:a16="http://schemas.microsoft.com/office/drawing/2014/main" id="{F0EBC0B0-186E-4694-82BF-99EFA236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43" descr="pari">
            <a:extLst>
              <a:ext uri="{FF2B5EF4-FFF2-40B4-BE49-F238E27FC236}">
                <a16:creationId xmlns:a16="http://schemas.microsoft.com/office/drawing/2014/main" id="{4DA7BD9D-5520-4D05-967E-AE60D3A60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superiore">
            <a:extLst>
              <a:ext uri="{FF2B5EF4-FFF2-40B4-BE49-F238E27FC236}">
                <a16:creationId xmlns:a16="http://schemas.microsoft.com/office/drawing/2014/main" id="{9A1ED1E9-8E1F-4750-9D99-911BEE498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3" name="Picture 45" descr="superiore">
            <a:extLst>
              <a:ext uri="{FF2B5EF4-FFF2-40B4-BE49-F238E27FC236}">
                <a16:creationId xmlns:a16="http://schemas.microsoft.com/office/drawing/2014/main" id="{898D4A66-1A06-4198-A4FD-A6293552F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85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BF1CA6-76FA-4CE3-8522-AEC7BE3F5F8A}"/>
              </a:ext>
            </a:extLst>
          </p:cNvPr>
          <p:cNvSpPr txBox="1"/>
          <p:nvPr/>
        </p:nvSpPr>
        <p:spPr>
          <a:xfrm>
            <a:off x="2791790" y="686919"/>
            <a:ext cx="871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it-IT" sz="2400" dirty="0">
                <a:solidFill>
                  <a:prstClr val="black"/>
                </a:solidFill>
              </a:rPr>
              <a:t>Scuola secondaria        classi terze              </a:t>
            </a:r>
            <a:r>
              <a:rPr lang="it-IT" sz="2400" u="sng" dirty="0">
                <a:solidFill>
                  <a:prstClr val="black"/>
                </a:solidFill>
              </a:rPr>
              <a:t>italiano</a:t>
            </a:r>
            <a:endParaRPr kumimoji="0" lang="it-IT" sz="24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3351712-68EC-4B2B-A8A6-C6FD81306B9F}"/>
              </a:ext>
            </a:extLst>
          </p:cNvPr>
          <p:cNvSpPr txBox="1"/>
          <p:nvPr/>
        </p:nvSpPr>
        <p:spPr>
          <a:xfrm>
            <a:off x="5416704" y="3790381"/>
            <a:ext cx="5552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it-IT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it-IT" sz="2400" dirty="0">
                <a:solidFill>
                  <a:prstClr val="black"/>
                </a:solidFill>
              </a:rPr>
              <a:t>classi terze</a:t>
            </a:r>
            <a:r>
              <a:rPr kumimoji="0" lang="it-IT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</a:t>
            </a:r>
            <a:r>
              <a:rPr kumimoji="0" lang="it-IT" sz="240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matematica</a:t>
            </a:r>
            <a:endParaRPr kumimoji="0" lang="it-IT" sz="200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7F85289-31B6-4AB0-A2CF-4B59A1825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680" y="1148584"/>
            <a:ext cx="9846020" cy="264183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924FEB7-BEA6-4585-9E83-FB504D675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635" y="4252046"/>
            <a:ext cx="10535480" cy="26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27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E1C3A13-6F6E-4252-A067-5ED6058C0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18" y="515719"/>
            <a:ext cx="11662116" cy="291328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0FCA3F8-D0A6-479B-94DD-06E25D517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18" y="3686859"/>
            <a:ext cx="11938782" cy="313006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224C1CE6-0912-47E7-A4C0-142E68E540B5}"/>
              </a:ext>
            </a:extLst>
          </p:cNvPr>
          <p:cNvSpPr/>
          <p:nvPr/>
        </p:nvSpPr>
        <p:spPr>
          <a:xfrm>
            <a:off x="1261389" y="146387"/>
            <a:ext cx="10440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it-IT" sz="2400" dirty="0">
                <a:solidFill>
                  <a:prstClr val="black"/>
                </a:solidFill>
              </a:rPr>
              <a:t>Scuola Secondaria               classi 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terze             </a:t>
            </a:r>
            <a:r>
              <a:rPr kumimoji="0" lang="it-IT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Inglese- reading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08291DC-7030-4CDF-8817-89149DC22D2D}"/>
              </a:ext>
            </a:extLst>
          </p:cNvPr>
          <p:cNvSpPr/>
          <p:nvPr/>
        </p:nvSpPr>
        <p:spPr>
          <a:xfrm>
            <a:off x="4934592" y="3244334"/>
            <a:ext cx="6088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classi terze                 </a:t>
            </a:r>
            <a:r>
              <a:rPr kumimoji="0" lang="it-IT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Inglese- </a:t>
            </a:r>
            <a:r>
              <a:rPr kumimoji="0" lang="it-IT" sz="240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listening</a:t>
            </a:r>
            <a:endParaRPr kumimoji="0" lang="it-IT" sz="20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784604"/>
      </p:ext>
    </p:extLst>
  </p:cSld>
  <p:clrMapOvr>
    <a:masterClrMapping/>
  </p:clrMapOvr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Scia di vapore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1_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Scia di vapore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234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Scia di vapore</vt:lpstr>
      <vt:lpstr>1_Scia di vapore</vt:lpstr>
      <vt:lpstr>Esiti INVALSI I.C. Bassano Romano</vt:lpstr>
      <vt:lpstr>Premessa </vt:lpstr>
      <vt:lpstr>   Scuola Primaria            classi seconde         ITALIANO                </vt:lpstr>
      <vt:lpstr>Scuola Primaria                            classi quinte                Italiano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Esiti INVALSI I.C. BASSANO ROMANO</dc:title>
  <dc:creator>anna fravolini</dc:creator>
  <cp:lastModifiedBy>anna fravolini</cp:lastModifiedBy>
  <cp:revision>12</cp:revision>
  <dcterms:created xsi:type="dcterms:W3CDTF">2019-10-26T14:31:39Z</dcterms:created>
  <dcterms:modified xsi:type="dcterms:W3CDTF">2019-10-28T11:17:17Z</dcterms:modified>
</cp:coreProperties>
</file>