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376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3847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8546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012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6137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273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6342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1308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140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121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8854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4129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1403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4031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3387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3646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116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FE8B383-98B4-477D-893F-1F5D8A01EC78}" type="datetimeFigureOut">
              <a:rPr lang="it-IT" smtClean="0"/>
              <a:t>20/09/2021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77A1791-972F-4B5E-BACB-1CBAD716AA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30967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551068-B72E-4FE0-9BF3-C2A3653AD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149" y="583767"/>
            <a:ext cx="7656452" cy="2641600"/>
          </a:xfrm>
        </p:spPr>
        <p:txBody>
          <a:bodyPr>
            <a:normAutofit/>
          </a:bodyPr>
          <a:lstStyle/>
          <a:p>
            <a:pPr algn="ctr"/>
            <a:r>
              <a:rPr lang="it-IT" sz="4400" b="1" cap="none" dirty="0">
                <a:ln w="10160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n-lt"/>
              </a:rPr>
              <a:t>Esiti INVALSI</a:t>
            </a:r>
            <a:br>
              <a:rPr lang="it-IT" sz="4400" b="1" cap="none" dirty="0">
                <a:ln w="10160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n-lt"/>
              </a:rPr>
            </a:br>
            <a:br>
              <a:rPr lang="it-IT" sz="4400" b="1" cap="none" dirty="0">
                <a:ln w="10160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n-lt"/>
              </a:rPr>
            </a:br>
            <a:r>
              <a:rPr lang="it-IT" sz="4400" b="1" cap="none" dirty="0">
                <a:ln w="10160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n-lt"/>
              </a:rPr>
              <a:t> I.C. Bassano Romano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11EF0F-AF40-4A61-B6D5-8F6E50F8F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632633"/>
            <a:ext cx="11150601" cy="1490910"/>
          </a:xfrm>
        </p:spPr>
        <p:txBody>
          <a:bodyPr/>
          <a:lstStyle/>
          <a:p>
            <a:pPr algn="r"/>
            <a:r>
              <a:rPr lang="it-IT" sz="2800" dirty="0"/>
              <a:t>Rilevazioni </a:t>
            </a:r>
            <a:r>
              <a:rPr lang="it-IT" sz="2800" dirty="0" err="1"/>
              <a:t>a.s.</a:t>
            </a:r>
            <a:r>
              <a:rPr lang="it-IT" sz="2800" dirty="0"/>
              <a:t> 2021                                                 F.S. Fravolini Anna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400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BC6A00-1AB8-4613-B333-24FC0AD27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499" y="344529"/>
            <a:ext cx="3176155" cy="924151"/>
          </a:xfrm>
        </p:spPr>
        <p:txBody>
          <a:bodyPr>
            <a:normAutofit fontScale="90000"/>
          </a:bodyPr>
          <a:lstStyle/>
          <a:p>
            <a:pPr algn="r"/>
            <a:r>
              <a:rPr lang="it-IT" dirty="0">
                <a:ln w="3175" cmpd="sng"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effectLst>
                  <a:reflection blurRad="6350" stA="55000" endA="300" endPos="45500" dir="5400000" sy="-100000" algn="bl" rotWithShape="0"/>
                </a:effectLst>
              </a:rPr>
              <a:t>Premessa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5187EDE-9554-4B4B-93D4-216CA8A9A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11927"/>
            <a:ext cx="9712036" cy="4405745"/>
          </a:xfrm>
        </p:spPr>
        <p:txBody>
          <a:bodyPr>
            <a:normAutofit fontScale="70000" lnSpcReduction="20000"/>
          </a:bodyPr>
          <a:lstStyle/>
          <a:p>
            <a:pPr marL="342900" indent="-34290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it-IT" dirty="0"/>
              <a:t>L’INVALSI restituisce i dati  sottoforma di tabelle e grafici per permettere una lettura globale delle informazioni raccolte con le prove. Le tabelle inserite in questa breve presentazione sono solo uno dei   modi di restituzione che è stato scelto per la sua immediatezza di lettura e per una visione generale  dei risultati. .  </a:t>
            </a:r>
          </a:p>
          <a:p>
            <a:pPr marL="342900" indent="-34290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it-IT" dirty="0"/>
              <a:t>In particolare in queste tabelle i dati delle rilevazioni sono riportati su una scala di abilita 'secondo la quale il punteggio della media nazionale per tutti i livelli di istruzione è  stato posto pari a 200.</a:t>
            </a:r>
          </a:p>
          <a:p>
            <a:pPr marL="342900" indent="-34290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it-IT" dirty="0"/>
              <a:t> Attraverso la posizione delle frecce è possibile ottenere l’indicazione del risultato di tale confronto: le frecce in alto indicano un esito superiore alla media nazionale, del centro e regionale, le frecce orizzontali indicano un esito uguale alle medie di riferimento e le frecce in basso un esito inferiore.</a:t>
            </a:r>
          </a:p>
          <a:p>
            <a:pPr marL="342900" indent="-34290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it-IT" dirty="0"/>
              <a:t>I risultati visualizzati in queste tabelle sono forniti per le singole classi ( codice 01 e 02 classi del plesso di Bassano R.; codice 03 e 04classi del plesso di Oriolo R. ) e per l’Istituto nel </a:t>
            </a:r>
            <a:r>
              <a:rPr lang="it-IT"/>
              <a:t>suo complesso (</a:t>
            </a:r>
            <a:r>
              <a:rPr lang="it-IT" dirty="0"/>
              <a:t>ultima riga di </a:t>
            </a:r>
            <a:r>
              <a:rPr lang="it-IT"/>
              <a:t>ogni tabella).</a:t>
            </a:r>
            <a:endParaRPr lang="it-IT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1090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0E475C-509F-4355-ADD6-B93A96CE6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01" y="80961"/>
            <a:ext cx="11362699" cy="1283381"/>
          </a:xfrm>
        </p:spPr>
        <p:txBody>
          <a:bodyPr>
            <a:noAutofit/>
          </a:bodyPr>
          <a:lstStyle/>
          <a:p>
            <a:r>
              <a:rPr lang="it-IT" sz="2400" cap="none" dirty="0"/>
              <a:t>Scuola primaria         classi seconde                             </a:t>
            </a:r>
            <a:r>
              <a:rPr lang="it-IT" sz="1800" cap="none" dirty="0"/>
              <a:t>ITALIANO</a:t>
            </a:r>
            <a:endParaRPr lang="it-IT" sz="2400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885B74C-83A8-4F7A-801D-A9BCC731A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385" y="2156213"/>
            <a:ext cx="10351319" cy="446015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1E918AE-29D8-4891-919F-8431E13A3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86" y="30936"/>
            <a:ext cx="10351319" cy="334803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7DBBCE24-278F-4D77-B512-CDF43E5EA7AB}"/>
              </a:ext>
            </a:extLst>
          </p:cNvPr>
          <p:cNvSpPr txBox="1"/>
          <p:nvPr/>
        </p:nvSpPr>
        <p:spPr>
          <a:xfrm>
            <a:off x="8075221" y="3454653"/>
            <a:ext cx="174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MATEMATICA</a:t>
            </a:r>
          </a:p>
        </p:txBody>
      </p:sp>
    </p:spTree>
    <p:extLst>
      <p:ext uri="{BB962C8B-B14F-4D97-AF65-F5344CB8AC3E}">
        <p14:creationId xmlns:p14="http://schemas.microsoft.com/office/powerpoint/2010/main" val="2230596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BBEC481-286D-4D52-A965-387EDE8DC9EE}"/>
              </a:ext>
            </a:extLst>
          </p:cNvPr>
          <p:cNvSpPr txBox="1"/>
          <p:nvPr/>
        </p:nvSpPr>
        <p:spPr>
          <a:xfrm>
            <a:off x="1433945" y="84264"/>
            <a:ext cx="93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Scuola primaria                                      classi quinte                                                 ITALIANO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766D060-EFBC-4418-9E92-39AC3194B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42" y="-276439"/>
            <a:ext cx="10167712" cy="370543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087332A-1314-4608-8847-3539E0D67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42" y="2540092"/>
            <a:ext cx="10208579" cy="417021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716EB79-1BFA-429D-8536-0D670D4F8FC7}"/>
              </a:ext>
            </a:extLst>
          </p:cNvPr>
          <p:cNvSpPr txBox="1"/>
          <p:nvPr/>
        </p:nvSpPr>
        <p:spPr>
          <a:xfrm>
            <a:off x="8811492" y="3429000"/>
            <a:ext cx="2272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MATEMATICA</a:t>
            </a:r>
          </a:p>
        </p:txBody>
      </p:sp>
    </p:spTree>
    <p:extLst>
      <p:ext uri="{BB962C8B-B14F-4D97-AF65-F5344CB8AC3E}">
        <p14:creationId xmlns:p14="http://schemas.microsoft.com/office/powerpoint/2010/main" val="207006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281555B-EEE7-46CF-8CC0-38FDF0CFA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90" y="-472440"/>
            <a:ext cx="10722139" cy="395571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86303BF-E012-4261-9937-669A0D34684C}"/>
              </a:ext>
            </a:extLst>
          </p:cNvPr>
          <p:cNvSpPr txBox="1"/>
          <p:nvPr/>
        </p:nvSpPr>
        <p:spPr>
          <a:xfrm>
            <a:off x="955964" y="192069"/>
            <a:ext cx="10745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Scuola primaria  classi quinte                                        Inglese                                             READING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8428BF3-341E-498D-9017-1C729B074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90" y="2789529"/>
            <a:ext cx="10745988" cy="3955711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D5BFCF-AE91-4B92-A6BA-6B9CDDB50CDE}"/>
              </a:ext>
            </a:extLst>
          </p:cNvPr>
          <p:cNvSpPr txBox="1"/>
          <p:nvPr/>
        </p:nvSpPr>
        <p:spPr>
          <a:xfrm>
            <a:off x="9269380" y="3324908"/>
            <a:ext cx="2258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             LISTENING</a:t>
            </a:r>
          </a:p>
        </p:txBody>
      </p:sp>
    </p:spTree>
    <p:extLst>
      <p:ext uri="{BB962C8B-B14F-4D97-AF65-F5344CB8AC3E}">
        <p14:creationId xmlns:p14="http://schemas.microsoft.com/office/powerpoint/2010/main" val="3848029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9197ADD-4E83-4711-A6E5-9ADC45CB8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81" y="388897"/>
            <a:ext cx="10180353" cy="280803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C5468AF-3820-4AEF-AADC-829F0F64F0A7}"/>
              </a:ext>
            </a:extLst>
          </p:cNvPr>
          <p:cNvSpPr txBox="1"/>
          <p:nvPr/>
        </p:nvSpPr>
        <p:spPr>
          <a:xfrm>
            <a:off x="1059110" y="289440"/>
            <a:ext cx="10180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Scuola sec. primo grado    classi terze                                                                                   ITALIANO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6B2445D-2ADA-4D2A-BF65-26B1BB119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92" y="3429000"/>
            <a:ext cx="10047529" cy="317961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F0ED87E-85E4-493F-A84A-C9B51005147E}"/>
              </a:ext>
            </a:extLst>
          </p:cNvPr>
          <p:cNvSpPr txBox="1"/>
          <p:nvPr/>
        </p:nvSpPr>
        <p:spPr>
          <a:xfrm>
            <a:off x="8839201" y="3602842"/>
            <a:ext cx="183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MATEMATICA</a:t>
            </a:r>
          </a:p>
        </p:txBody>
      </p:sp>
    </p:spTree>
    <p:extLst>
      <p:ext uri="{BB962C8B-B14F-4D97-AF65-F5344CB8AC3E}">
        <p14:creationId xmlns:p14="http://schemas.microsoft.com/office/powerpoint/2010/main" val="1249372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73EEBB8-91A3-40D1-999B-944FE5306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894" y="-1"/>
            <a:ext cx="10211372" cy="337245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E1A56D-9290-420D-AAD4-A1CC37AF230E}"/>
              </a:ext>
            </a:extLst>
          </p:cNvPr>
          <p:cNvSpPr txBox="1"/>
          <p:nvPr/>
        </p:nvSpPr>
        <p:spPr>
          <a:xfrm>
            <a:off x="955964" y="498763"/>
            <a:ext cx="10071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Scuola sec. primo grado      classi terze            inglese                                                         READING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48B273C-656E-47A1-ACFA-837B3D335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93" y="3171444"/>
            <a:ext cx="10267743" cy="337152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A6A482D-C87F-44D6-92F9-EF7153BDB066}"/>
              </a:ext>
            </a:extLst>
          </p:cNvPr>
          <p:cNvSpPr txBox="1"/>
          <p:nvPr/>
        </p:nvSpPr>
        <p:spPr>
          <a:xfrm>
            <a:off x="8108207" y="3854874"/>
            <a:ext cx="2604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                  LISTENING</a:t>
            </a:r>
          </a:p>
        </p:txBody>
      </p:sp>
    </p:spTree>
    <p:extLst>
      <p:ext uri="{BB962C8B-B14F-4D97-AF65-F5344CB8AC3E}">
        <p14:creationId xmlns:p14="http://schemas.microsoft.com/office/powerpoint/2010/main" val="1791422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E1D732D-C6E0-46AA-B912-91257A7F3E63}"/>
              </a:ext>
            </a:extLst>
          </p:cNvPr>
          <p:cNvSpPr txBox="1"/>
          <p:nvPr/>
        </p:nvSpPr>
        <p:spPr>
          <a:xfrm>
            <a:off x="2105890" y="1953491"/>
            <a:ext cx="77446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0" dirty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effectLst>
                  <a:reflection blurRad="6350" stA="55000" endA="300" endPos="45500" dir="5400000" sy="-100000" algn="bl" rotWithShape="0"/>
                </a:effectLst>
              </a:rPr>
              <a:t>Grazie per</a:t>
            </a:r>
          </a:p>
          <a:p>
            <a:pPr algn="ctr"/>
            <a:r>
              <a:rPr lang="it-IT" sz="8000" dirty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effectLst>
                  <a:reflection blurRad="6350" stA="55000" endA="300" endPos="45500" dir="5400000" sy="-100000" algn="bl" rotWithShape="0"/>
                </a:effectLst>
              </a:rPr>
              <a:t> l’attenzione!</a:t>
            </a:r>
          </a:p>
        </p:txBody>
      </p:sp>
    </p:spTree>
    <p:extLst>
      <p:ext uri="{BB962C8B-B14F-4D97-AF65-F5344CB8AC3E}">
        <p14:creationId xmlns:p14="http://schemas.microsoft.com/office/powerpoint/2010/main" val="1806952855"/>
      </p:ext>
    </p:extLst>
  </p:cSld>
  <p:clrMapOvr>
    <a:masterClrMapping/>
  </p:clrMapOvr>
</p:sld>
</file>

<file path=ppt/theme/theme1.xml><?xml version="1.0" encoding="utf-8"?>
<a:theme xmlns:a="http://schemas.openxmlformats.org/drawingml/2006/main" name="Sezione">
  <a:themeElements>
    <a:clrScheme name="Viol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ezion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Sezione</Template>
  <TotalTime>87</TotalTime>
  <Words>261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Georgia</vt:lpstr>
      <vt:lpstr>Wingdings 3</vt:lpstr>
      <vt:lpstr>Sezione</vt:lpstr>
      <vt:lpstr>Esiti INVALSI   I.C. Bassano Romano</vt:lpstr>
      <vt:lpstr>Premessa</vt:lpstr>
      <vt:lpstr>Scuola primaria         classi seconde                             ITALIANO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Esiti INVALSI I.C. Bassano Romano</dc:title>
  <dc:creator>anna fravolini</dc:creator>
  <cp:lastModifiedBy>anna fravolini</cp:lastModifiedBy>
  <cp:revision>3</cp:revision>
  <dcterms:created xsi:type="dcterms:W3CDTF">2021-09-16T14:13:49Z</dcterms:created>
  <dcterms:modified xsi:type="dcterms:W3CDTF">2021-09-20T14:22:06Z</dcterms:modified>
</cp:coreProperties>
</file>