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9" r:id="rId3"/>
    <p:sldId id="266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57" r:id="rId14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42D0B"/>
    <a:srgbClr val="76280B"/>
    <a:srgbClr val="F6BF73"/>
    <a:srgbClr val="F9D4A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25E5076-3810-47DD-B79F-674D7AD40C0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1655" autoAdjust="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E8805758-D2E5-47F1-BDC8-64F96AB837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9A4D7A7-60FE-4B51-8D3B-098FB2A1B3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09F9A1D-0B97-4AC3-AC22-BDC0205C3826}" type="datetime1">
              <a:rPr lang="it-IT" smtClean="0"/>
              <a:t>25/09/2022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748030B-DA71-4B18-AA7C-F991BCB518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BD65FCA-070F-4A6D-A2E0-D5EBEAABC9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B64D2B8-7AFA-4F86-9DF3-A6BBE4E238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03482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93C39-20BA-4332-81B6-67EF127D2443}" type="datetime1">
              <a:rPr lang="it-IT" smtClean="0"/>
              <a:pPr/>
              <a:t>25/09/2022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D79418-37EB-4378-AD22-89DBB000B0D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646424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D79418-37EB-4378-AD22-89DBB000B0D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0867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D79418-37EB-4378-AD22-89DBB000B0D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0530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591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7195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1064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337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0719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432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1739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576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7519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/>
              <a:t>Note per il relatore: 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Descrizione di quanto appreso, con parole tue, su un lato.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Includi informazioni sull'argomento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Qui saranno utili anche i dettagli sull'argomento.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Racconta la tua esperienza di apprendimento. Come qualunque racconto, deve avere un inizio, uno svolgimento e una fine.</a:t>
            </a:r>
          </a:p>
          <a:p>
            <a:pPr rtl="0"/>
            <a:r>
              <a:rPr lang="it-IT" b="0" i="1">
                <a:latin typeface="Segoe UI" panose="020B0502040204020203" pitchFamily="34" charset="0"/>
                <a:cs typeface="Segoe UI" panose="020B0502040204020203" pitchFamily="34" charset="0"/>
              </a:rPr>
              <a:t>Sull'altro lato puoi aggiungere un elemento grafico che dimostri ciò che hai appreso.</a:t>
            </a:r>
          </a:p>
          <a:p>
            <a:pPr rtl="0"/>
            <a:endParaRPr lang="it-IT"/>
          </a:p>
          <a:p>
            <a:pPr rtl="0"/>
            <a:r>
              <a:rPr lang="it-IT"/>
              <a:t>Puoi anche usare più diapositive per riflettere sul processo. È utile anche aggiungere un video del processo.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5123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/>
              <a:t>Note per il relatore: </a:t>
            </a:r>
          </a:p>
          <a:p>
            <a:pPr rtl="0"/>
            <a:r>
              <a:rPr lang="it-IT" i="1"/>
              <a:t>A che scopo condividi questa riflessione?</a:t>
            </a:r>
          </a:p>
          <a:p>
            <a:pPr rtl="0"/>
            <a:r>
              <a:rPr lang="it-IT" i="1"/>
              <a:t>Si colloca alla fine di un'unità o progetto? </a:t>
            </a:r>
          </a:p>
          <a:p>
            <a:pPr rtl="0"/>
            <a:r>
              <a:rPr lang="it-IT" i="1"/>
              <a:t>Questa riflessione viene condivisa al raggiungimento di un obiettivo di apprendimento prefissato? </a:t>
            </a:r>
          </a:p>
          <a:p>
            <a:pPr rtl="0"/>
            <a:r>
              <a:rPr lang="it-IT" i="1"/>
              <a:t>Si colloca alla fine di un corso? </a:t>
            </a:r>
          </a:p>
          <a:p>
            <a:pPr rtl="0"/>
            <a:endParaRPr lang="it-IT" baseline="0"/>
          </a:p>
          <a:p>
            <a:pPr rtl="0"/>
            <a:r>
              <a:rPr lang="it-IT"/>
              <a:t>Indica lo scopo della riflessione o magari lo scopo dell'esperienza di apprendimento o l'obiettivo dell'apprendimento. Indica lo scopo in modo chiaro e preciso.</a:t>
            </a:r>
          </a:p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D79418-37EB-4378-AD22-89DBB000B0DA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73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DD826893-9059-400D-A708-615823828BC9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0" name="Elemento grafico 9" descr="Ingranaggio singolo">
              <a:extLst>
                <a:ext uri="{FF2B5EF4-FFF2-40B4-BE49-F238E27FC236}">
                  <a16:creationId xmlns:a16="http://schemas.microsoft.com/office/drawing/2014/main" id="{4BD7AE3B-6321-488C-8378-B441F7AC62C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1" name="Elemento grafico 10" descr="Ingranaggio singolo">
              <a:extLst>
                <a:ext uri="{FF2B5EF4-FFF2-40B4-BE49-F238E27FC236}">
                  <a16:creationId xmlns:a16="http://schemas.microsoft.com/office/drawing/2014/main" id="{52566813-48BF-44A8-9FBD-C9035FDE1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C9098912-FEFB-4951-B070-7ED0F1D45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7187CCFC-946C-4708-98C2-CC97857A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sp>
        <p:nvSpPr>
          <p:cNvPr id="9" name="Rettangolo 8"/>
          <p:cNvSpPr/>
          <p:nvPr/>
        </p:nvSpPr>
        <p:spPr bwMode="ltGray">
          <a:xfrm>
            <a:off x="1704975" y="2598834"/>
            <a:ext cx="8782050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494463" cy="1373070"/>
          </a:xfrm>
        </p:spPr>
        <p:txBody>
          <a:bodyPr rtlCol="0" anchor="b">
            <a:noAutofit/>
          </a:bodyPr>
          <a:lstStyle>
            <a:lvl1pPr algn="ctr">
              <a:defRPr sz="54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799" y="4394039"/>
            <a:ext cx="8493957" cy="11176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112956" y="5936187"/>
            <a:ext cx="2743200" cy="365125"/>
          </a:xfrm>
        </p:spPr>
        <p:txBody>
          <a:bodyPr rtlCol="0"/>
          <a:lstStyle/>
          <a:p>
            <a:pPr rtl="0"/>
            <a:fld id="{FCCADD8B-80E0-4ADB-AAFA-7629860AB1A3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242296" y="5936188"/>
            <a:ext cx="6870660" cy="365125"/>
          </a:xfrm>
        </p:spPr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0A59AF3-34E3-4F2D-B219-533C8164A410}"/>
              </a:ext>
            </a:extLst>
          </p:cNvPr>
          <p:cNvSpPr/>
          <p:nvPr userDrawn="1"/>
        </p:nvSpPr>
        <p:spPr>
          <a:xfrm>
            <a:off x="0" y="2590078"/>
            <a:ext cx="1602997" cy="1660332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B98DDA9-3997-4600-985C-44C2CABD0BA3}"/>
              </a:ext>
            </a:extLst>
          </p:cNvPr>
          <p:cNvSpPr/>
          <p:nvPr userDrawn="1"/>
        </p:nvSpPr>
        <p:spPr>
          <a:xfrm>
            <a:off x="10606797" y="2590077"/>
            <a:ext cx="1602997" cy="1660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803518" y="2750779"/>
            <a:ext cx="1171888" cy="1356442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8896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più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E106B9E-EBA8-4369-8705-FDBBA60DC7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0549" y="2101850"/>
            <a:ext cx="4433401" cy="823913"/>
          </a:xfrm>
        </p:spPr>
        <p:txBody>
          <a:bodyPr rtlCol="0"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180D0165-A38B-4CE8-AE4D-186DBC04F8D4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2" name="Elemento grafico 11" descr="Ingranaggio singolo">
              <a:extLst>
                <a:ext uri="{FF2B5EF4-FFF2-40B4-BE49-F238E27FC236}">
                  <a16:creationId xmlns:a16="http://schemas.microsoft.com/office/drawing/2014/main" id="{90C052C9-F1E0-4264-8CAC-31B0B8F76D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892FFF3D-7B2E-44EB-83BA-5453FEC489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CC5A9AF4-A787-49A3-83CF-889F9AEE0D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9" name="Elemento grafico 18" descr="Ingranaggio singolo">
              <a:extLst>
                <a:ext uri="{FF2B5EF4-FFF2-40B4-BE49-F238E27FC236}">
                  <a16:creationId xmlns:a16="http://schemas.microsoft.com/office/drawing/2014/main" id="{B5D192A5-6FE9-49BC-9104-102935BA03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Immagin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Immagin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ttangolo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F25E34-5832-4A25-AFA6-5B815925DB66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F099E8F9-E092-4E4C-AB87-FB2B4EC4D0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0549" y="3044624"/>
            <a:ext cx="4433401" cy="823913"/>
          </a:xfrm>
        </p:spPr>
        <p:txBody>
          <a:bodyPr rtlCol="0"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25" name="Segnaposto testo 7">
            <a:extLst>
              <a:ext uri="{FF2B5EF4-FFF2-40B4-BE49-F238E27FC236}">
                <a16:creationId xmlns:a16="http://schemas.microsoft.com/office/drawing/2014/main" id="{782CF4FC-13E5-4A63-BCF2-3AF43B5F15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0549" y="3987398"/>
            <a:ext cx="4433401" cy="823913"/>
          </a:xfrm>
        </p:spPr>
        <p:txBody>
          <a:bodyPr rtlCol="0"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8523C4DE-E0C6-4EE1-9145-DA78191746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60549" y="4930171"/>
            <a:ext cx="4433401" cy="823913"/>
          </a:xfrm>
        </p:spPr>
        <p:txBody>
          <a:bodyPr rtlCol="0"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03526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>
            <a:extLst>
              <a:ext uri="{FF2B5EF4-FFF2-40B4-BE49-F238E27FC236}">
                <a16:creationId xmlns:a16="http://schemas.microsoft.com/office/drawing/2014/main" id="{EE363D07-B7E9-4C17-BF5B-ADACCCAD7C6C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2" name="Elemento grafico 11" descr="Ingranaggio singolo">
              <a:extLst>
                <a:ext uri="{FF2B5EF4-FFF2-40B4-BE49-F238E27FC236}">
                  <a16:creationId xmlns:a16="http://schemas.microsoft.com/office/drawing/2014/main" id="{BF7F7D52-1EF2-49FA-AE87-7BE7232893F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ACC0D449-4064-40FD-A10D-BE7844EB8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1FE621D1-1FD9-49E2-99C8-0CB37634CD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Elemento grafico 15" descr="Ingranaggio singolo">
              <a:extLst>
                <a:ext uri="{FF2B5EF4-FFF2-40B4-BE49-F238E27FC236}">
                  <a16:creationId xmlns:a16="http://schemas.microsoft.com/office/drawing/2014/main" id="{0EA6856C-35D0-465E-B0CB-B889D4DA0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Elemento grafico 16" descr="Ingranaggio singolo">
              <a:extLst>
                <a:ext uri="{FF2B5EF4-FFF2-40B4-BE49-F238E27FC236}">
                  <a16:creationId xmlns:a16="http://schemas.microsoft.com/office/drawing/2014/main" id="{A493FB47-F1DA-40B8-A1F4-115CD1F70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rtlCol="0" anchor="ctr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80322" y="4232171"/>
            <a:ext cx="9613860" cy="1704017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4A1A6E-069D-4048-961C-C7D701465082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033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CBF5BF6C-5F7D-464E-B42E-D194CF355A7E}"/>
              </a:ext>
            </a:extLst>
          </p:cNvPr>
          <p:cNvGrpSpPr/>
          <p:nvPr userDrawn="1"/>
        </p:nvGrpSpPr>
        <p:grpSpPr bwMode="ltGray">
          <a:xfrm rot="5400000">
            <a:off x="7096454" y="1615369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8F045C13-A0AE-4F21-8EE7-47DCE4B458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D5197B13-7446-4E28-A62C-4543D7BD63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4B5B975A-536D-4192-B3DE-875F5E141A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6" name="Elemento grafico 15" descr="Ingranaggio singolo">
              <a:extLst>
                <a:ext uri="{FF2B5EF4-FFF2-40B4-BE49-F238E27FC236}">
                  <a16:creationId xmlns:a16="http://schemas.microsoft.com/office/drawing/2014/main" id="{5BB09BB4-511A-4714-92A7-D9CA09D1FD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680320" y="2336873"/>
            <a:ext cx="4698358" cy="3599316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5594123" y="2336873"/>
            <a:ext cx="4700058" cy="3599316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737C6A-828D-458E-92F0-2A04E228A25E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627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Elemento grafico 15" descr="Ingranaggio singolo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Elemento grafico 16" descr="Ingranaggio singolo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2137645" y="2336873"/>
            <a:ext cx="4698358" cy="3599316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7051448" y="2336873"/>
            <a:ext cx="4700058" cy="3599316"/>
          </a:xfrm>
        </p:spPr>
        <p:txBody>
          <a:bodyPr rtlCol="0" anchor="ctr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 rtlCol="0"/>
          <a:lstStyle/>
          <a:p>
            <a:pPr rtl="0"/>
            <a:fld id="{71300153-CA80-40D5-B59E-50DF5B592BD2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0697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>
            <a:extLst>
              <a:ext uri="{FF2B5EF4-FFF2-40B4-BE49-F238E27FC236}">
                <a16:creationId xmlns:a16="http://schemas.microsoft.com/office/drawing/2014/main" id="{F90C5C8C-B074-498F-921D-CC0B5DF8FBD3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C270183A-92E0-49A5-B6BC-F193467637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6" name="Elemento grafico 15" descr="Ingranaggio singolo">
              <a:extLst>
                <a:ext uri="{FF2B5EF4-FFF2-40B4-BE49-F238E27FC236}">
                  <a16:creationId xmlns:a16="http://schemas.microsoft.com/office/drawing/2014/main" id="{6E086889-5472-4B65-A156-D0B8F369C3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7" name="Elemento grafico 16" descr="Ingranaggio singolo">
              <a:extLst>
                <a:ext uri="{FF2B5EF4-FFF2-40B4-BE49-F238E27FC236}">
                  <a16:creationId xmlns:a16="http://schemas.microsoft.com/office/drawing/2014/main" id="{4BCBF44F-62C7-4F40-99DF-85C459F43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8" name="Elemento grafico 17" descr="Ingranaggio singolo">
              <a:extLst>
                <a:ext uri="{FF2B5EF4-FFF2-40B4-BE49-F238E27FC236}">
                  <a16:creationId xmlns:a16="http://schemas.microsoft.com/office/drawing/2014/main" id="{ABF64D53-5ED0-4A1D-A7EA-94CDB0D37E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9" name="Elemento grafico 18" descr="Ingranaggio singolo">
              <a:extLst>
                <a:ext uri="{FF2B5EF4-FFF2-40B4-BE49-F238E27FC236}">
                  <a16:creationId xmlns:a16="http://schemas.microsoft.com/office/drawing/2014/main" id="{2565C769-10BF-4E7B-B099-B4FD45843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0" name="Immagine 9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Immagine 10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ttangolo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80320" y="2336873"/>
            <a:ext cx="4698358" cy="69313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680322" y="3030008"/>
            <a:ext cx="4698355" cy="290617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5594123" y="2336873"/>
            <a:ext cx="4700059" cy="69207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 hasCustomPrompt="1"/>
          </p:nvPr>
        </p:nvSpPr>
        <p:spPr>
          <a:xfrm>
            <a:off x="5594123" y="3030008"/>
            <a:ext cx="4700059" cy="290617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F307FF-3A3C-4075-A9F4-B3A3784B2D9B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27138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Elemento grafico 15" descr="Ingranaggio singolo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Elemento grafico 16" descr="Ingranaggio singolo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 rtlCol="0"/>
          <a:lstStyle/>
          <a:p>
            <a:pPr rtl="0"/>
            <a:fld id="{D940BB7A-4A7B-4E80-90F2-AB3F6EA5AEF9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FD7CD5CF-F924-43C6-9C02-06FBC84A67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37644" y="2161725"/>
            <a:ext cx="9613861" cy="3702647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41318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Elemento grafico 10" descr="Ingranaggio singolo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Elemento grafico 11" descr="Ingranaggio singolo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Immagin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Immagin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ttangolo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48C49C-BD3C-4592-9B81-FC59F2F12096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9934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Elemento grafico 10" descr="Ingranaggio singolo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Elemento grafico 11" descr="Ingranaggio singolo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Immagin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Immagin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ttangolo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36BB88-B811-4BBD-9D29-ABF70E42370E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D683A405-3ADE-448E-893F-D3D2E11CCA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97819" y="2290763"/>
            <a:ext cx="8396362" cy="31003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46202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AC2D2AED-B2EF-46D8-BC7C-81AE25C80786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8" name="Elemento grafico 7" descr="Ingranaggio singolo">
              <a:extLst>
                <a:ext uri="{FF2B5EF4-FFF2-40B4-BE49-F238E27FC236}">
                  <a16:creationId xmlns:a16="http://schemas.microsoft.com/office/drawing/2014/main" id="{2F9289FC-9317-4EC5-8064-00D34185019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9" name="Elemento grafico 8" descr="Ingranaggio singolo">
              <a:extLst>
                <a:ext uri="{FF2B5EF4-FFF2-40B4-BE49-F238E27FC236}">
                  <a16:creationId xmlns:a16="http://schemas.microsoft.com/office/drawing/2014/main" id="{09784D29-4AB9-4581-A176-2BC2AD58F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0" name="Elemento grafico 9" descr="Ingranaggio singolo">
              <a:extLst>
                <a:ext uri="{FF2B5EF4-FFF2-40B4-BE49-F238E27FC236}">
                  <a16:creationId xmlns:a16="http://schemas.microsoft.com/office/drawing/2014/main" id="{25EF2775-3EFB-4A64-8FAF-4D8B56AE07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1" name="Elemento grafico 10" descr="Ingranaggio singolo">
              <a:extLst>
                <a:ext uri="{FF2B5EF4-FFF2-40B4-BE49-F238E27FC236}">
                  <a16:creationId xmlns:a16="http://schemas.microsoft.com/office/drawing/2014/main" id="{A34C11DA-4074-454D-800C-0FC5FBF1CD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5" name="Immagine 4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3BFA4A-1550-451E-A9B9-2934C33F119C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3540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o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Elemento grafico 17" descr="Ingranaggio singolo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Elemento grafico 18" descr="Ingranaggio singolo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Elemento grafico 19" descr="Ingranaggio singolo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Elemento grafico 20" descr="Ingranaggio singolo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6438446" y="2336873"/>
            <a:ext cx="5608336" cy="359931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2432922" y="2336872"/>
            <a:ext cx="3790078" cy="359931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 rtlCol="0"/>
          <a:lstStyle/>
          <a:p>
            <a:pPr rtl="0"/>
            <a:fld id="{6F5B3304-87E8-496B-A060-FF2B05030D1C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20702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o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Elemento grafico 17" descr="Ingranaggio singolo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Elemento grafico 18" descr="Ingranaggio singolo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Elemento grafico 19" descr="Ingranaggio singolo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Elemento grafico 20" descr="Ingranaggio singolo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2432922" y="2336872"/>
            <a:ext cx="2620817" cy="359931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 rtlCol="0"/>
          <a:lstStyle/>
          <a:p>
            <a:pPr rtl="0"/>
            <a:fld id="{9163A217-457F-420C-876A-4CF26692EA30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6" name="Segnaposto immagine 2">
            <a:extLst>
              <a:ext uri="{FF2B5EF4-FFF2-40B4-BE49-F238E27FC236}">
                <a16:creationId xmlns:a16="http://schemas.microsoft.com/office/drawing/2014/main" id="{5E59F855-D2A7-4662-804E-17B59CD1A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3022" y="2327474"/>
            <a:ext cx="6833757" cy="3608712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2275739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1090482"/>
          </a:xfrm>
        </p:spPr>
        <p:txBody>
          <a:bodyPr rtlCol="0" anchor="ctr" anchorCtr="0">
            <a:normAutofit/>
          </a:bodyPr>
          <a:lstStyle>
            <a:lvl1pPr>
              <a:defRPr sz="24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132319-D56D-4F06-983C-E0A05A79EACB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3" name="Segnaposto SmartArt 12">
            <a:extLst>
              <a:ext uri="{FF2B5EF4-FFF2-40B4-BE49-F238E27FC236}">
                <a16:creationId xmlns:a16="http://schemas.microsoft.com/office/drawing/2014/main" id="{DBD7FBFD-679C-4A5B-A176-220004B60453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680321" y="386862"/>
            <a:ext cx="9614617" cy="3867638"/>
          </a:xfrm>
        </p:spPr>
        <p:txBody>
          <a:bodyPr rtlCol="0"/>
          <a:lstStyle/>
          <a:p>
            <a:pPr rtl="0"/>
            <a:r>
              <a:rPr lang="it-IT" noProof="0"/>
              <a:t>Fare clic sull'icona per aggiungere l'elemento grafico SmartArt</a:t>
            </a:r>
          </a:p>
        </p:txBody>
      </p:sp>
    </p:spTree>
    <p:extLst>
      <p:ext uri="{BB962C8B-B14F-4D97-AF65-F5344CB8AC3E}">
        <p14:creationId xmlns:p14="http://schemas.microsoft.com/office/powerpoint/2010/main" val="3525996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22B243BA-55F2-42F1-B294-0EB708FCD888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46408269-63CF-4017-AC0D-C35B044D30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7A3695B4-ADE3-45A9-8119-67D5F83A8C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6B8F0030-0551-4558-8533-64D2E4838D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Elemento grafico 15" descr="Ingranaggio singolo">
              <a:extLst>
                <a:ext uri="{FF2B5EF4-FFF2-40B4-BE49-F238E27FC236}">
                  <a16:creationId xmlns:a16="http://schemas.microsoft.com/office/drawing/2014/main" id="{59607E3E-29E0-44E4-899A-0955FA4D36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Elemento grafico 16" descr="Ingranaggio singolo">
              <a:extLst>
                <a:ext uri="{FF2B5EF4-FFF2-40B4-BE49-F238E27FC236}">
                  <a16:creationId xmlns:a16="http://schemas.microsoft.com/office/drawing/2014/main" id="{AD4251FC-462A-4B83-9F84-2358E52E3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680322" y="4711615"/>
            <a:ext cx="9613859" cy="1090789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6B77A0-85D2-4372-BB36-B62A7002384D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14006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>
            <a:extLst>
              <a:ext uri="{FF2B5EF4-FFF2-40B4-BE49-F238E27FC236}">
                <a16:creationId xmlns:a16="http://schemas.microsoft.com/office/drawing/2014/main" id="{D7FCAB52-C8F0-4659-9B95-C792632631CE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9" name="Elemento grafico 18" descr="Ingranaggio singolo">
              <a:extLst>
                <a:ext uri="{FF2B5EF4-FFF2-40B4-BE49-F238E27FC236}">
                  <a16:creationId xmlns:a16="http://schemas.microsoft.com/office/drawing/2014/main" id="{5E98770F-9E46-4F69-9A76-F671813AF57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0" name="Elemento grafico 19" descr="Ingranaggio singolo">
              <a:extLst>
                <a:ext uri="{FF2B5EF4-FFF2-40B4-BE49-F238E27FC236}">
                  <a16:creationId xmlns:a16="http://schemas.microsoft.com/office/drawing/2014/main" id="{F08BF8CF-C3C2-4767-B88B-DE07E6A628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1" name="Elemento grafico 20" descr="Ingranaggio singolo">
              <a:extLst>
                <a:ext uri="{FF2B5EF4-FFF2-40B4-BE49-F238E27FC236}">
                  <a16:creationId xmlns:a16="http://schemas.microsoft.com/office/drawing/2014/main" id="{E63AFEB7-4AAE-448E-8B0B-C2F2287771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2" name="Elemento grafico 21" descr="Ingranaggio singolo">
              <a:extLst>
                <a:ext uri="{FF2B5EF4-FFF2-40B4-BE49-F238E27FC236}">
                  <a16:creationId xmlns:a16="http://schemas.microsoft.com/office/drawing/2014/main" id="{E279C731-1AAF-453A-94B0-6CC292039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1" name="Immagine 10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Immagine 12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ttangolo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3" hasCustomPrompt="1"/>
          </p:nvPr>
        </p:nvSpPr>
        <p:spPr>
          <a:xfrm>
            <a:off x="1402288" y="3653379"/>
            <a:ext cx="815657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680322" y="4711615"/>
            <a:ext cx="9613859" cy="109078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E73EB7-3ADA-4A9A-95B9-FF78BC9FF319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6" name="Casella di testo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it-IT" sz="7200" noProof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7" name="Casella di testo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it-IT" sz="7200" noProof="0">
                <a:solidFill>
                  <a:schemeClr val="tx1"/>
                </a:solidFill>
                <a:effectLst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33132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me sche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8CB2BD5A-C0EC-4AC1-BBF1-851D8321B964}"/>
              </a:ext>
            </a:extLst>
          </p:cNvPr>
          <p:cNvGrpSpPr/>
          <p:nvPr userDrawn="1"/>
        </p:nvGrpSpPr>
        <p:grpSpPr>
          <a:xfrm rot="5400000">
            <a:off x="188826" y="1282475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Elemento grafico 12" descr="Ingranaggio singolo">
              <a:extLst>
                <a:ext uri="{FF2B5EF4-FFF2-40B4-BE49-F238E27FC236}">
                  <a16:creationId xmlns:a16="http://schemas.microsoft.com/office/drawing/2014/main" id="{538A56DB-6938-460F-9BB3-A0A34C234B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Elemento grafico 13" descr="Ingranaggio singolo">
              <a:extLst>
                <a:ext uri="{FF2B5EF4-FFF2-40B4-BE49-F238E27FC236}">
                  <a16:creationId xmlns:a16="http://schemas.microsoft.com/office/drawing/2014/main" id="{E2A1D679-9D00-4DC7-82EC-B6C33270E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Elemento grafico 14" descr="Ingranaggio singolo">
              <a:extLst>
                <a:ext uri="{FF2B5EF4-FFF2-40B4-BE49-F238E27FC236}">
                  <a16:creationId xmlns:a16="http://schemas.microsoft.com/office/drawing/2014/main" id="{8DFB6E86-77FA-4731-B7FA-5A63254A3E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Elemento grafico 15" descr="Ingranaggio singolo">
              <a:extLst>
                <a:ext uri="{FF2B5EF4-FFF2-40B4-BE49-F238E27FC236}">
                  <a16:creationId xmlns:a16="http://schemas.microsoft.com/office/drawing/2014/main" id="{982D40F0-DDB8-45E0-B9D1-5964842C73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Elemento grafico 16" descr="Ingranaggio singolo">
              <a:extLst>
                <a:ext uri="{FF2B5EF4-FFF2-40B4-BE49-F238E27FC236}">
                  <a16:creationId xmlns:a16="http://schemas.microsoft.com/office/drawing/2014/main" id="{D744A42C-4948-489C-8EB2-12C65C47E9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9" name="Immagine 8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89" y="5928628"/>
            <a:ext cx="10437812" cy="32116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 bwMode="ltGray">
          <a:xfrm>
            <a:off x="1754188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ttangolo 11"/>
          <p:cNvSpPr/>
          <p:nvPr/>
        </p:nvSpPr>
        <p:spPr>
          <a:xfrm>
            <a:off x="-4931" y="4556102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77332" y="4711615"/>
            <a:ext cx="9613862" cy="5885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2177333" y="5300149"/>
            <a:ext cx="9613862" cy="50225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9047994" y="5936187"/>
            <a:ext cx="2743200" cy="365125"/>
          </a:xfrm>
        </p:spPr>
        <p:txBody>
          <a:bodyPr rtlCol="0"/>
          <a:lstStyle/>
          <a:p>
            <a:pPr rtl="0"/>
            <a:fld id="{F5E45EDC-A670-401D-9A97-C2B4A25E5E42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177334" y="5936188"/>
            <a:ext cx="6870660" cy="365125"/>
          </a:xfrm>
        </p:spPr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8697" y="4698039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68936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o 22">
            <a:extLst>
              <a:ext uri="{FF2B5EF4-FFF2-40B4-BE49-F238E27FC236}">
                <a16:creationId xmlns:a16="http://schemas.microsoft.com/office/drawing/2014/main" id="{BFC60FB4-27C2-4896-9B64-2DFE33815CE2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24" name="Elemento grafico 23" descr="Ingranaggio singolo">
              <a:extLst>
                <a:ext uri="{FF2B5EF4-FFF2-40B4-BE49-F238E27FC236}">
                  <a16:creationId xmlns:a16="http://schemas.microsoft.com/office/drawing/2014/main" id="{EE89D477-BED5-4149-965A-0C122D97A0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5" name="Elemento grafico 24" descr="Ingranaggio singolo">
              <a:extLst>
                <a:ext uri="{FF2B5EF4-FFF2-40B4-BE49-F238E27FC236}">
                  <a16:creationId xmlns:a16="http://schemas.microsoft.com/office/drawing/2014/main" id="{5CCE09A4-D09F-43A2-8459-2E9D3E9602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6" name="Elemento grafico 25" descr="Ingranaggio singolo">
              <a:extLst>
                <a:ext uri="{FF2B5EF4-FFF2-40B4-BE49-F238E27FC236}">
                  <a16:creationId xmlns:a16="http://schemas.microsoft.com/office/drawing/2014/main" id="{9A46A1B3-2A0B-4FFE-AE15-A11187E434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7" name="Elemento grafico 26" descr="Ingranaggio singolo">
              <a:extLst>
                <a:ext uri="{FF2B5EF4-FFF2-40B4-BE49-F238E27FC236}">
                  <a16:creationId xmlns:a16="http://schemas.microsoft.com/office/drawing/2014/main" id="{D4F4A02A-94BC-4984-A372-3B77FC854C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3" name="Immagin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Immagin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ttangolo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60946" y="2336873"/>
            <a:ext cx="307003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8" name="Segnaposto testo 3"/>
          <p:cNvSpPr>
            <a:spLocks noGrp="1"/>
          </p:cNvSpPr>
          <p:nvPr>
            <p:ph type="body" sz="half" idx="15" hasCustomPrompt="1"/>
          </p:nvPr>
        </p:nvSpPr>
        <p:spPr>
          <a:xfrm>
            <a:off x="680322" y="3022673"/>
            <a:ext cx="3049702" cy="291351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9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3956025" y="2336873"/>
            <a:ext cx="306324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10" name="Segnaposto testo 3"/>
          <p:cNvSpPr>
            <a:spLocks noGrp="1"/>
          </p:cNvSpPr>
          <p:nvPr>
            <p:ph type="body" sz="half" idx="16" hasCustomPrompt="1"/>
          </p:nvPr>
        </p:nvSpPr>
        <p:spPr>
          <a:xfrm>
            <a:off x="3945470" y="3022673"/>
            <a:ext cx="3063240" cy="291351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11" name="Segnaposto tes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224156" y="2336873"/>
            <a:ext cx="30700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7" hasCustomPrompt="1"/>
          </p:nvPr>
        </p:nvSpPr>
        <p:spPr>
          <a:xfrm>
            <a:off x="7224156" y="3022673"/>
            <a:ext cx="3070025" cy="291351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BC5029-EF91-4E8B-8BF0-6D2ECD42E312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52837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>
            <a:extLst>
              <a:ext uri="{FF2B5EF4-FFF2-40B4-BE49-F238E27FC236}">
                <a16:creationId xmlns:a16="http://schemas.microsoft.com/office/drawing/2014/main" id="{D1F89FDF-9788-47AD-B230-0314E7C8D087}"/>
              </a:ext>
            </a:extLst>
          </p:cNvPr>
          <p:cNvGrpSpPr/>
          <p:nvPr userDrawn="1"/>
        </p:nvGrpSpPr>
        <p:grpSpPr>
          <a:xfrm rot="10800000">
            <a:off x="99308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9" name="Elemento grafico 18" descr="Ingranaggio singolo">
              <a:extLst>
                <a:ext uri="{FF2B5EF4-FFF2-40B4-BE49-F238E27FC236}">
                  <a16:creationId xmlns:a16="http://schemas.microsoft.com/office/drawing/2014/main" id="{9CD6B783-A97E-437E-B4E2-F7D761F0A2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20" name="Elemento grafico 19" descr="Ingranaggio singolo">
              <a:extLst>
                <a:ext uri="{FF2B5EF4-FFF2-40B4-BE49-F238E27FC236}">
                  <a16:creationId xmlns:a16="http://schemas.microsoft.com/office/drawing/2014/main" id="{4699BB72-0480-4165-8D15-316CEED8CE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21" name="Elemento grafico 20" descr="Ingranaggio singolo">
              <a:extLst>
                <a:ext uri="{FF2B5EF4-FFF2-40B4-BE49-F238E27FC236}">
                  <a16:creationId xmlns:a16="http://schemas.microsoft.com/office/drawing/2014/main" id="{685C07D9-1911-4085-8555-C992A61B1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22" name="Elemento grafico 21" descr="Ingranaggio singolo">
              <a:extLst>
                <a:ext uri="{FF2B5EF4-FFF2-40B4-BE49-F238E27FC236}">
                  <a16:creationId xmlns:a16="http://schemas.microsoft.com/office/drawing/2014/main" id="{D621B3C3-2371-4ED0-BC1D-87AABF852B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23" name="Elemento grafico 22" descr="Ingranaggio singolo">
              <a:extLst>
                <a:ext uri="{FF2B5EF4-FFF2-40B4-BE49-F238E27FC236}">
                  <a16:creationId xmlns:a16="http://schemas.microsoft.com/office/drawing/2014/main" id="{D7D15287-50FE-4441-BA06-D454D73F7E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3" name="Immagin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6" y="1970240"/>
            <a:ext cx="10437812" cy="321164"/>
          </a:xfrm>
          <a:prstGeom prst="rect">
            <a:avLst/>
          </a:prstGeom>
        </p:spPr>
      </p:pic>
      <p:pic>
        <p:nvPicPr>
          <p:cNvPr id="14" name="Immagin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ttangolo 16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8989256" y="5936187"/>
            <a:ext cx="2743200" cy="365125"/>
          </a:xfrm>
        </p:spPr>
        <p:txBody>
          <a:bodyPr rtlCol="0"/>
          <a:lstStyle/>
          <a:p>
            <a:pPr rtl="0"/>
            <a:fld id="{AD11E09A-8B22-47BA-86C8-9E6C53384749}" type="datetime1">
              <a:rPr lang="it-IT" noProof="0" smtClean="0"/>
              <a:t>25/09/2022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118596" y="5936188"/>
            <a:ext cx="6870660" cy="365125"/>
          </a:xfrm>
        </p:spPr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40493" y="748304"/>
            <a:ext cx="1154151" cy="1090789"/>
          </a:xfrm>
        </p:spPr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2664D24B-EA78-4E18-9226-569365267E5E}"/>
              </a:ext>
            </a:extLst>
          </p:cNvPr>
          <p:cNvCxnSpPr/>
          <p:nvPr userDrawn="1"/>
        </p:nvCxnSpPr>
        <p:spPr>
          <a:xfrm>
            <a:off x="85711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olo 1">
            <a:extLst>
              <a:ext uri="{FF2B5EF4-FFF2-40B4-BE49-F238E27FC236}">
                <a16:creationId xmlns:a16="http://schemas.microsoft.com/office/drawing/2014/main" id="{5BE17E03-04A7-46ED-8623-88DFFD7E30B0}"/>
              </a:ext>
            </a:extLst>
          </p:cNvPr>
          <p:cNvSpPr txBox="1">
            <a:spLocks/>
          </p:cNvSpPr>
          <p:nvPr userDrawn="1"/>
        </p:nvSpPr>
        <p:spPr>
          <a:xfrm>
            <a:off x="2106131" y="790252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endParaRPr lang="it-IT" sz="2400" noProof="0"/>
          </a:p>
        </p:txBody>
      </p: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A3840076-AFCB-4C84-8E23-85DAD3CBEF3E}"/>
              </a:ext>
            </a:extLst>
          </p:cNvPr>
          <p:cNvCxnSpPr/>
          <p:nvPr userDrawn="1"/>
        </p:nvCxnSpPr>
        <p:spPr>
          <a:xfrm>
            <a:off x="52945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olo 50">
            <a:extLst>
              <a:ext uri="{FF2B5EF4-FFF2-40B4-BE49-F238E27FC236}">
                <a16:creationId xmlns:a16="http://schemas.microsoft.com/office/drawing/2014/main" id="{BBA20603-8433-4B38-976F-F18CF78D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132" y="735087"/>
            <a:ext cx="3060802" cy="1080938"/>
          </a:xfrm>
        </p:spPr>
        <p:txBody>
          <a:bodyPr rtlCol="0" anchor="ctr" anchorCtr="0"/>
          <a:lstStyle>
            <a:lvl1pPr algn="ctr">
              <a:defRPr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EF340F6C-3335-49B0-AE89-7103CA6A7F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84611" y="735013"/>
            <a:ext cx="3060700" cy="1081087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5" name="Segnaposto testo 54">
            <a:extLst>
              <a:ext uri="{FF2B5EF4-FFF2-40B4-BE49-F238E27FC236}">
                <a16:creationId xmlns:a16="http://schemas.microsoft.com/office/drawing/2014/main" id="{1F0AD31D-2FFB-40A9-96C2-F4EE3869BC5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62988" y="746125"/>
            <a:ext cx="3070225" cy="105886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 algn="ctr">
              <a:defRPr sz="3600">
                <a:latin typeface="+mj-lt"/>
              </a:defRPr>
            </a:lvl2pPr>
            <a:lvl3pPr algn="ctr">
              <a:defRPr sz="3600">
                <a:latin typeface="+mj-lt"/>
              </a:defRPr>
            </a:lvl3pPr>
            <a:lvl4pPr algn="ctr">
              <a:defRPr sz="3600">
                <a:latin typeface="+mj-lt"/>
              </a:defRPr>
            </a:lvl4pPr>
            <a:lvl5pPr algn="ctr">
              <a:defRPr sz="3600">
                <a:latin typeface="+mj-lt"/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7" name="Segnaposto contenuto 56">
            <a:extLst>
              <a:ext uri="{FF2B5EF4-FFF2-40B4-BE49-F238E27FC236}">
                <a16:creationId xmlns:a16="http://schemas.microsoft.com/office/drawing/2014/main" id="{52B689E9-5B4C-4CC0-AAA4-847EB66C330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106131" y="2116138"/>
            <a:ext cx="3060802" cy="3713162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8" name="Segnaposto contenuto 56">
            <a:extLst>
              <a:ext uri="{FF2B5EF4-FFF2-40B4-BE49-F238E27FC236}">
                <a16:creationId xmlns:a16="http://schemas.microsoft.com/office/drawing/2014/main" id="{1D5202CC-08D0-4157-9CB3-AA1EF4A2C855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384611" y="2103211"/>
            <a:ext cx="3060802" cy="3713162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9" name="Segnaposto contenuto 56">
            <a:extLst>
              <a:ext uri="{FF2B5EF4-FFF2-40B4-BE49-F238E27FC236}">
                <a16:creationId xmlns:a16="http://schemas.microsoft.com/office/drawing/2014/main" id="{7BE8E782-50B7-4C4E-BEA5-DDA27E0F681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659892" y="2097613"/>
            <a:ext cx="3060802" cy="3713162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725301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lonna 3">
    <p:bg bwMode="black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o 27">
            <a:extLst>
              <a:ext uri="{FF2B5EF4-FFF2-40B4-BE49-F238E27FC236}">
                <a16:creationId xmlns:a16="http://schemas.microsoft.com/office/drawing/2014/main" id="{2C074DF2-6D4F-4B58-A82E-6322DB69A6CC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42297"/>
            <a:chOff x="7232499" y="-159283"/>
            <a:chExt cx="4959501" cy="5242297"/>
          </a:xfrm>
          <a:solidFill>
            <a:srgbClr val="76280B">
              <a:alpha val="60000"/>
            </a:srgbClr>
          </a:solidFill>
        </p:grpSpPr>
        <p:pic>
          <p:nvPicPr>
            <p:cNvPr id="29" name="Elemento grafico 28" descr="Ingranaggio singolo">
              <a:extLst>
                <a:ext uri="{FF2B5EF4-FFF2-40B4-BE49-F238E27FC236}">
                  <a16:creationId xmlns:a16="http://schemas.microsoft.com/office/drawing/2014/main" id="{B9A8CB2C-0A50-43EC-A2C7-F536FF84DE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31" name="Elemento grafico 30" descr="Ingranaggio singolo">
              <a:extLst>
                <a:ext uri="{FF2B5EF4-FFF2-40B4-BE49-F238E27FC236}">
                  <a16:creationId xmlns:a16="http://schemas.microsoft.com/office/drawing/2014/main" id="{71F3D36D-2C1A-4D06-A27F-6A64AA1188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32" name="Elemento grafico 31" descr="Ingranaggio singolo">
              <a:extLst>
                <a:ext uri="{FF2B5EF4-FFF2-40B4-BE49-F238E27FC236}">
                  <a16:creationId xmlns:a16="http://schemas.microsoft.com/office/drawing/2014/main" id="{61F0F601-D5AC-45C0-92B6-2376085B0D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203014"/>
              <a:ext cx="2880000" cy="2880000"/>
            </a:xfrm>
            <a:prstGeom prst="rect">
              <a:avLst/>
            </a:prstGeom>
          </p:spPr>
        </p:pic>
        <p:pic>
          <p:nvPicPr>
            <p:cNvPr id="33" name="Elemento grafico 32" descr="Ingranaggio singolo">
              <a:extLst>
                <a:ext uri="{FF2B5EF4-FFF2-40B4-BE49-F238E27FC236}">
                  <a16:creationId xmlns:a16="http://schemas.microsoft.com/office/drawing/2014/main" id="{DE792A6A-B423-4979-BD59-4CD4A74069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Immagin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Immagin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ttangolo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olo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9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80318" y="4297503"/>
            <a:ext cx="304970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0" name="Segnaposto immagine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1" name="Segnaposto testo 3"/>
          <p:cNvSpPr>
            <a:spLocks noGrp="1"/>
          </p:cNvSpPr>
          <p:nvPr>
            <p:ph type="body" sz="half" idx="18" hasCustomPrompt="1"/>
          </p:nvPr>
        </p:nvSpPr>
        <p:spPr>
          <a:xfrm>
            <a:off x="680318" y="4873765"/>
            <a:ext cx="3049705" cy="106242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2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3945471" y="4297503"/>
            <a:ext cx="306324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3" name="Segnaposto immagine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4" name="Segnaposto testo 3"/>
          <p:cNvSpPr>
            <a:spLocks noGrp="1"/>
          </p:cNvSpPr>
          <p:nvPr>
            <p:ph type="body" sz="half" idx="19" hasCustomPrompt="1"/>
          </p:nvPr>
        </p:nvSpPr>
        <p:spPr>
          <a:xfrm>
            <a:off x="3944117" y="4873764"/>
            <a:ext cx="3067297" cy="106242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5" name="Segnaposto tes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230678" y="4297503"/>
            <a:ext cx="306350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6" name="Segnaposto immagine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7" name="Segnaposto testo 3"/>
          <p:cNvSpPr>
            <a:spLocks noGrp="1"/>
          </p:cNvSpPr>
          <p:nvPr>
            <p:ph type="body" sz="half" idx="20" hasCustomPrompt="1"/>
          </p:nvPr>
        </p:nvSpPr>
        <p:spPr>
          <a:xfrm>
            <a:off x="7230553" y="4873762"/>
            <a:ext cx="3067563" cy="106242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7C2B2F-2DBC-46F0-BFB5-1F4213ADF859}" type="datetime1">
              <a:rPr lang="it-IT" noProof="0" smtClean="0"/>
              <a:t>25/09/2022</a:t>
            </a:fld>
            <a:endParaRPr lang="it-IT" noProof="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2556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ashOverlay-FullResolve.png"/>
          <p:cNvPicPr>
            <a:picLocks noChangeAspect="1"/>
          </p:cNvPicPr>
          <p:nvPr/>
        </p:nvPicPr>
        <p:blipFill>
          <a:blip r:embed="rId2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B1CBC93-60B2-49ED-AA69-AB2DD7284633}" type="datetime1">
              <a:rPr lang="it-IT" noProof="0" smtClean="0"/>
              <a:t>25/09/2022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3FA76C-C565-46B6-8652-D75785E2521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3226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9" r:id="rId5"/>
    <p:sldLayoutId id="2147483665" r:id="rId6"/>
    <p:sldLayoutId id="2147483680" r:id="rId7"/>
    <p:sldLayoutId id="2147483666" r:id="rId8"/>
    <p:sldLayoutId id="2147483682" r:id="rId9"/>
    <p:sldLayoutId id="2147483667" r:id="rId10"/>
    <p:sldLayoutId id="2147483668" r:id="rId11"/>
    <p:sldLayoutId id="2147483681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8" r:id="rId18"/>
    <p:sldLayoutId id="2147483675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emf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emf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9.emf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emf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emf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emf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emf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emf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98BBFB-4314-436C-A688-96F483D69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293" y="2624667"/>
            <a:ext cx="8494463" cy="1608666"/>
          </a:xfrm>
        </p:spPr>
        <p:txBody>
          <a:bodyPr rtlCol="0" anchor="ctr" anchorCtr="0"/>
          <a:lstStyle/>
          <a:p>
            <a:pPr rtl="0">
              <a:lnSpc>
                <a:spcPct val="85000"/>
              </a:lnSpc>
            </a:pPr>
            <a:r>
              <a:rPr lang="it-IT" dirty="0"/>
              <a:t>Esiti INVALSI </a:t>
            </a:r>
            <a:br>
              <a:rPr lang="it-IT" dirty="0"/>
            </a:br>
            <a:r>
              <a:rPr lang="it-IT" dirty="0"/>
              <a:t>I.C. Bassano Romano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A173D3-8B7E-4F91-B862-AC30CB0D27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77500" lnSpcReduction="20000"/>
          </a:bodyPr>
          <a:lstStyle/>
          <a:p>
            <a:pPr algn="r" rtl="0"/>
            <a:r>
              <a:rPr lang="it-IT" sz="2800" dirty="0"/>
              <a:t> </a:t>
            </a:r>
          </a:p>
          <a:p>
            <a:pPr algn="r" rtl="0"/>
            <a:r>
              <a:rPr lang="it-IT" sz="2800" dirty="0"/>
              <a:t>Rilevazioni </a:t>
            </a:r>
            <a:r>
              <a:rPr lang="it-IT" sz="2800" dirty="0" err="1"/>
              <a:t>a.s.</a:t>
            </a:r>
            <a:r>
              <a:rPr lang="it-IT" sz="2800" dirty="0"/>
              <a:t> 2022                                     Referente INVALSI</a:t>
            </a:r>
          </a:p>
          <a:p>
            <a:pPr algn="r" rtl="0"/>
            <a:r>
              <a:rPr lang="it-IT" sz="2800" dirty="0"/>
              <a:t> </a:t>
            </a:r>
            <a:r>
              <a:rPr lang="it-IT" sz="2800" dirty="0" err="1"/>
              <a:t>Fravolini</a:t>
            </a:r>
            <a:r>
              <a:rPr lang="it-IT" sz="2800" dirty="0"/>
              <a:t> Anna</a:t>
            </a:r>
          </a:p>
        </p:txBody>
      </p:sp>
      <p:pic>
        <p:nvPicPr>
          <p:cNvPr id="9" name="Elemento grafico 8" descr="Icona con libro">
            <a:extLst>
              <a:ext uri="{FF2B5EF4-FFF2-40B4-BE49-F238E27FC236}">
                <a16:creationId xmlns:a16="http://schemas.microsoft.com/office/drawing/2014/main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993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3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Premessa 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F2A5814-BC40-4A37-9064-C44C73C883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2043953"/>
            <a:ext cx="12192000" cy="4814048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it-IT" u="sng" dirty="0"/>
              <a:t>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681B05E-1755-D1FC-CDFE-5B931B79C6B5}"/>
              </a:ext>
            </a:extLst>
          </p:cNvPr>
          <p:cNvSpPr txBox="1"/>
          <p:nvPr/>
        </p:nvSpPr>
        <p:spPr>
          <a:xfrm>
            <a:off x="389965" y="2131399"/>
            <a:ext cx="11121714" cy="4541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3429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it-IT" sz="1400" dirty="0"/>
              <a:t>L’INVALSI restituisce i dati  sottoforma di tabelle e grafici per permettere una lettura globale delle informazioni raccolte con le prove, </a:t>
            </a:r>
            <a:r>
              <a:rPr lang="it-IT" sz="1600" dirty="0">
                <a:latin typeface="normal Verdana"/>
              </a:rPr>
              <a:t>mettendo a confronto i risultati delle singole classi e della scuola con quelli di classi e scuole con pari condizioni sociali (o vicine geograficamente) e con l'Italia nel suo complesso.</a:t>
            </a:r>
            <a:r>
              <a:rPr lang="it-IT" sz="1600" dirty="0"/>
              <a:t>  </a:t>
            </a:r>
            <a:endParaRPr lang="it-IT" sz="1400" dirty="0"/>
          </a:p>
          <a:p>
            <a:pPr marL="342900" indent="3429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it-IT" sz="1400" dirty="0"/>
              <a:t>Le tabelle inserite in questa breve presentazione sono solo uno dei   modi di restituzione che è stato scelto per la sua immediatezza di lettura e per una visione generale  dei risultati. .</a:t>
            </a:r>
            <a:r>
              <a:rPr lang="it-IT" sz="1400" b="0" i="0" dirty="0">
                <a:solidFill>
                  <a:srgbClr val="3B576D"/>
                </a:solidFill>
                <a:effectLst/>
                <a:latin typeface="normal Verdana"/>
              </a:rPr>
              <a:t> </a:t>
            </a:r>
            <a:r>
              <a:rPr lang="it-IT" sz="1400" dirty="0"/>
              <a:t>In particolare in queste tabelle i dati delle rilevazioni sono riportati su una scala di abilità secondo la quale il punteggio della media nazionale per tutti i livelli di istruzione è  stato posto pari a 200.</a:t>
            </a:r>
          </a:p>
          <a:p>
            <a:pPr marL="342900" indent="3429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it-IT" sz="1400" dirty="0"/>
              <a:t> Attraverso la posizione delle frecce è possibile ottenere l’indicazione del risultato di tale confronto: le frecce verdi in alto indicano un esito superiore alla media nazionale, del centro e regionale, le frecce blu orizzontali indicano un esito uguale alle medie di riferimento e le frecce rosse in basso un esito inferiore.</a:t>
            </a:r>
          </a:p>
          <a:p>
            <a:pPr marL="342900" indent="3429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it-IT" sz="1400" dirty="0"/>
              <a:t>I risultati visualizzati in queste tabelle sono forniti per le singole classi ( codice 01 e 02 classi del plesso di Bassano R.; codice 03 e 04 classi del plesso di Oriolo R. ) e per l’Istituto nel suo complesso VTIC82400E (ultima riga di ogni tabella).</a:t>
            </a: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Primaria                    classi seconde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ITALIANO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51448" y="2053889"/>
            <a:ext cx="4700058" cy="388230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D37F9DD-E78F-3A06-2671-97C2B1C9C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10965"/>
            <a:ext cx="12225914" cy="3568147"/>
          </a:xfrm>
          <a:prstGeom prst="rect">
            <a:avLst/>
          </a:prstGeom>
        </p:spPr>
      </p:pic>
      <p:pic>
        <p:nvPicPr>
          <p:cNvPr id="1025" name="Picture 1" descr="inferiore">
            <a:extLst>
              <a:ext uri="{FF2B5EF4-FFF2-40B4-BE49-F238E27FC236}">
                <a16:creationId xmlns:a16="http://schemas.microsoft.com/office/drawing/2014/main" id="{320E5E2C-4895-E349-D5F9-3C8C7F046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feriore">
            <a:extLst>
              <a:ext uri="{FF2B5EF4-FFF2-40B4-BE49-F238E27FC236}">
                <a16:creationId xmlns:a16="http://schemas.microsoft.com/office/drawing/2014/main" id="{6CAC8D92-5E5C-8FF7-0991-5AA29D433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ri">
            <a:extLst>
              <a:ext uri="{FF2B5EF4-FFF2-40B4-BE49-F238E27FC236}">
                <a16:creationId xmlns:a16="http://schemas.microsoft.com/office/drawing/2014/main" id="{6FAE2181-F21F-1212-34B8-6BDBB5C55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periore">
            <a:extLst>
              <a:ext uri="{FF2B5EF4-FFF2-40B4-BE49-F238E27FC236}">
                <a16:creationId xmlns:a16="http://schemas.microsoft.com/office/drawing/2014/main" id="{3E1A51CD-8E89-FBFF-D6EF-78846F6D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uperiore">
            <a:extLst>
              <a:ext uri="{FF2B5EF4-FFF2-40B4-BE49-F238E27FC236}">
                <a16:creationId xmlns:a16="http://schemas.microsoft.com/office/drawing/2014/main" id="{717BEDBD-8AF6-23A6-CDEB-274EA18E1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uperiore">
            <a:extLst>
              <a:ext uri="{FF2B5EF4-FFF2-40B4-BE49-F238E27FC236}">
                <a16:creationId xmlns:a16="http://schemas.microsoft.com/office/drawing/2014/main" id="{F056E8CE-F514-58D8-9447-2FC9F5B28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ari">
            <a:extLst>
              <a:ext uri="{FF2B5EF4-FFF2-40B4-BE49-F238E27FC236}">
                <a16:creationId xmlns:a16="http://schemas.microsoft.com/office/drawing/2014/main" id="{72F6E08E-FEC9-5BBD-1117-DDBC93E65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ari">
            <a:extLst>
              <a:ext uri="{FF2B5EF4-FFF2-40B4-BE49-F238E27FC236}">
                <a16:creationId xmlns:a16="http://schemas.microsoft.com/office/drawing/2014/main" id="{1E052CB2-A0C3-7270-E01A-C2DB84673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superiore">
            <a:extLst>
              <a:ext uri="{FF2B5EF4-FFF2-40B4-BE49-F238E27FC236}">
                <a16:creationId xmlns:a16="http://schemas.microsoft.com/office/drawing/2014/main" id="{0C6DD726-49DA-8A2F-B845-721D40841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uperiore">
            <a:extLst>
              <a:ext uri="{FF2B5EF4-FFF2-40B4-BE49-F238E27FC236}">
                <a16:creationId xmlns:a16="http://schemas.microsoft.com/office/drawing/2014/main" id="{7DDFCC60-7F54-1AB1-0566-5102F3D90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superiore">
            <a:extLst>
              <a:ext uri="{FF2B5EF4-FFF2-40B4-BE49-F238E27FC236}">
                <a16:creationId xmlns:a16="http://schemas.microsoft.com/office/drawing/2014/main" id="{3BA6713A-48DA-5B52-7DBE-FA2D67757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uperiore">
            <a:extLst>
              <a:ext uri="{FF2B5EF4-FFF2-40B4-BE49-F238E27FC236}">
                <a16:creationId xmlns:a16="http://schemas.microsoft.com/office/drawing/2014/main" id="{E6017EC0-5302-B6BD-6BF4-0C673B241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inferiore">
            <a:extLst>
              <a:ext uri="{FF2B5EF4-FFF2-40B4-BE49-F238E27FC236}">
                <a16:creationId xmlns:a16="http://schemas.microsoft.com/office/drawing/2014/main" id="{86641210-2D36-F414-EC28-3D56B4174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nferiore">
            <a:extLst>
              <a:ext uri="{FF2B5EF4-FFF2-40B4-BE49-F238E27FC236}">
                <a16:creationId xmlns:a16="http://schemas.microsoft.com/office/drawing/2014/main" id="{895F6CBE-6582-3F2B-85A2-B10D1B612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pari">
            <a:extLst>
              <a:ext uri="{FF2B5EF4-FFF2-40B4-BE49-F238E27FC236}">
                <a16:creationId xmlns:a16="http://schemas.microsoft.com/office/drawing/2014/main" id="{1A299FE6-55EC-B224-C683-3B14E230C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uperiore">
            <a:extLst>
              <a:ext uri="{FF2B5EF4-FFF2-40B4-BE49-F238E27FC236}">
                <a16:creationId xmlns:a16="http://schemas.microsoft.com/office/drawing/2014/main" id="{625A12F7-470C-EFC1-3AE5-3ABFBA04A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superiore">
            <a:extLst>
              <a:ext uri="{FF2B5EF4-FFF2-40B4-BE49-F238E27FC236}">
                <a16:creationId xmlns:a16="http://schemas.microsoft.com/office/drawing/2014/main" id="{28A4AD21-2E2B-F3D0-7821-555CB7730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uperiore">
            <a:extLst>
              <a:ext uri="{FF2B5EF4-FFF2-40B4-BE49-F238E27FC236}">
                <a16:creationId xmlns:a16="http://schemas.microsoft.com/office/drawing/2014/main" id="{A662D97B-A354-191C-703F-475E32F27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pari">
            <a:extLst>
              <a:ext uri="{FF2B5EF4-FFF2-40B4-BE49-F238E27FC236}">
                <a16:creationId xmlns:a16="http://schemas.microsoft.com/office/drawing/2014/main" id="{24EF5A29-7443-6E7C-AE62-D00391DDC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ari">
            <a:extLst>
              <a:ext uri="{FF2B5EF4-FFF2-40B4-BE49-F238E27FC236}">
                <a16:creationId xmlns:a16="http://schemas.microsoft.com/office/drawing/2014/main" id="{4BC7F771-CD70-F154-1202-7E1AB198F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superiore">
            <a:extLst>
              <a:ext uri="{FF2B5EF4-FFF2-40B4-BE49-F238E27FC236}">
                <a16:creationId xmlns:a16="http://schemas.microsoft.com/office/drawing/2014/main" id="{FEB4B392-37C1-DD93-F18B-18CE8DFC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superiore">
            <a:extLst>
              <a:ext uri="{FF2B5EF4-FFF2-40B4-BE49-F238E27FC236}">
                <a16:creationId xmlns:a16="http://schemas.microsoft.com/office/drawing/2014/main" id="{3D8957DC-4EDB-136A-D74B-D64AEE22D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superiore">
            <a:extLst>
              <a:ext uri="{FF2B5EF4-FFF2-40B4-BE49-F238E27FC236}">
                <a16:creationId xmlns:a16="http://schemas.microsoft.com/office/drawing/2014/main" id="{DBAA145C-8B75-D374-5F26-D8A05DB28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superiore">
            <a:extLst>
              <a:ext uri="{FF2B5EF4-FFF2-40B4-BE49-F238E27FC236}">
                <a16:creationId xmlns:a16="http://schemas.microsoft.com/office/drawing/2014/main" id="{7C371F24-4E1A-DB54-9A38-C4EE5B3E2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20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Primaria                    classi seconde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MATEMATICA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16D6B3-EB38-502A-E5E2-2D3684AF2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3339167"/>
            <a:ext cx="11947712" cy="30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35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Primaria                    classi quinte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ITALIANO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2049" name="Picture 1" descr="superiore">
            <a:extLst>
              <a:ext uri="{FF2B5EF4-FFF2-40B4-BE49-F238E27FC236}">
                <a16:creationId xmlns:a16="http://schemas.microsoft.com/office/drawing/2014/main" id="{178057AC-4734-066D-D83F-9F14B4686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uperiore">
            <a:extLst>
              <a:ext uri="{FF2B5EF4-FFF2-40B4-BE49-F238E27FC236}">
                <a16:creationId xmlns:a16="http://schemas.microsoft.com/office/drawing/2014/main" id="{B8699169-00E1-D252-C4F2-614078B83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uperiore">
            <a:extLst>
              <a:ext uri="{FF2B5EF4-FFF2-40B4-BE49-F238E27FC236}">
                <a16:creationId xmlns:a16="http://schemas.microsoft.com/office/drawing/2014/main" id="{1F7D0382-86E0-198C-7A7E-9EC9A6F9A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nferiore">
            <a:extLst>
              <a:ext uri="{FF2B5EF4-FFF2-40B4-BE49-F238E27FC236}">
                <a16:creationId xmlns:a16="http://schemas.microsoft.com/office/drawing/2014/main" id="{9E74D3E1-015A-92A3-C170-884A728C4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inferiore">
            <a:extLst>
              <a:ext uri="{FF2B5EF4-FFF2-40B4-BE49-F238E27FC236}">
                <a16:creationId xmlns:a16="http://schemas.microsoft.com/office/drawing/2014/main" id="{D3755072-4590-917A-28F9-A4532D4BB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nferiore">
            <a:extLst>
              <a:ext uri="{FF2B5EF4-FFF2-40B4-BE49-F238E27FC236}">
                <a16:creationId xmlns:a16="http://schemas.microsoft.com/office/drawing/2014/main" id="{239D4DAB-D1C7-07E4-C8EC-C428AA01B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superiore">
            <a:extLst>
              <a:ext uri="{FF2B5EF4-FFF2-40B4-BE49-F238E27FC236}">
                <a16:creationId xmlns:a16="http://schemas.microsoft.com/office/drawing/2014/main" id="{1B1D4F96-1283-C3F0-359F-DEA7E6E83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uperiore">
            <a:extLst>
              <a:ext uri="{FF2B5EF4-FFF2-40B4-BE49-F238E27FC236}">
                <a16:creationId xmlns:a16="http://schemas.microsoft.com/office/drawing/2014/main" id="{8D2735D7-1120-973E-7C3C-584F41606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superiore">
            <a:extLst>
              <a:ext uri="{FF2B5EF4-FFF2-40B4-BE49-F238E27FC236}">
                <a16:creationId xmlns:a16="http://schemas.microsoft.com/office/drawing/2014/main" id="{749C6476-C46E-D4C1-D755-34A1CC176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uperiore">
            <a:extLst>
              <a:ext uri="{FF2B5EF4-FFF2-40B4-BE49-F238E27FC236}">
                <a16:creationId xmlns:a16="http://schemas.microsoft.com/office/drawing/2014/main" id="{02AA6C8B-2332-ECE5-A0FE-513063E87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superiore">
            <a:extLst>
              <a:ext uri="{FF2B5EF4-FFF2-40B4-BE49-F238E27FC236}">
                <a16:creationId xmlns:a16="http://schemas.microsoft.com/office/drawing/2014/main" id="{5D592507-A4F9-DC15-4EB3-C071DACCA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uperiore">
            <a:extLst>
              <a:ext uri="{FF2B5EF4-FFF2-40B4-BE49-F238E27FC236}">
                <a16:creationId xmlns:a16="http://schemas.microsoft.com/office/drawing/2014/main" id="{3873692E-3018-D78C-1BB5-26B30EFEA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pari">
            <a:extLst>
              <a:ext uri="{FF2B5EF4-FFF2-40B4-BE49-F238E27FC236}">
                <a16:creationId xmlns:a16="http://schemas.microsoft.com/office/drawing/2014/main" id="{B1571EB7-38DC-19B9-0E91-6A2AD21C8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ari">
            <a:extLst>
              <a:ext uri="{FF2B5EF4-FFF2-40B4-BE49-F238E27FC236}">
                <a16:creationId xmlns:a16="http://schemas.microsoft.com/office/drawing/2014/main" id="{DBD5E4E7-0608-A683-221D-3FA58CD0A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superiore">
            <a:extLst>
              <a:ext uri="{FF2B5EF4-FFF2-40B4-BE49-F238E27FC236}">
                <a16:creationId xmlns:a16="http://schemas.microsoft.com/office/drawing/2014/main" id="{C98CC69A-BE9D-3C1E-1FBB-7ADD1CFBE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B81D1BC-188E-F2CD-4FAF-D9F0C75AE1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6" y="2273609"/>
            <a:ext cx="11984831" cy="37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019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Primaria                    classi quinte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MATEMATICA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2FD7DA16-E5E5-74E2-E12C-38B6367B42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736" y="2705471"/>
            <a:ext cx="11637207" cy="382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35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Primaria                    classi quinte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INGLESE READING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590DB183-36A6-85CD-530F-CECD42B5E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736" y="2690807"/>
            <a:ext cx="11592528" cy="4159675"/>
          </a:xfrm>
          <a:prstGeom prst="rect">
            <a:avLst/>
          </a:prstGeom>
        </p:spPr>
      </p:pic>
      <p:pic>
        <p:nvPicPr>
          <p:cNvPr id="3073" name="Picture 1" descr="superiore">
            <a:extLst>
              <a:ext uri="{FF2B5EF4-FFF2-40B4-BE49-F238E27FC236}">
                <a16:creationId xmlns:a16="http://schemas.microsoft.com/office/drawing/2014/main" id="{FCB8F9D0-BD67-E9BF-BBED-A92A46946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uperiore">
            <a:extLst>
              <a:ext uri="{FF2B5EF4-FFF2-40B4-BE49-F238E27FC236}">
                <a16:creationId xmlns:a16="http://schemas.microsoft.com/office/drawing/2014/main" id="{BB5509D3-ECE4-CE7A-0DBB-B09B218C3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superiore">
            <a:extLst>
              <a:ext uri="{FF2B5EF4-FFF2-40B4-BE49-F238E27FC236}">
                <a16:creationId xmlns:a16="http://schemas.microsoft.com/office/drawing/2014/main" id="{65D43D54-8983-6317-8D50-38197F2DC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ari">
            <a:extLst>
              <a:ext uri="{FF2B5EF4-FFF2-40B4-BE49-F238E27FC236}">
                <a16:creationId xmlns:a16="http://schemas.microsoft.com/office/drawing/2014/main" id="{A2AF42CD-829E-5C32-FA6E-2CDF05246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pari">
            <a:extLst>
              <a:ext uri="{FF2B5EF4-FFF2-40B4-BE49-F238E27FC236}">
                <a16:creationId xmlns:a16="http://schemas.microsoft.com/office/drawing/2014/main" id="{3C36D750-6111-30D2-B4EA-0C4288C3D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uperiore">
            <a:extLst>
              <a:ext uri="{FF2B5EF4-FFF2-40B4-BE49-F238E27FC236}">
                <a16:creationId xmlns:a16="http://schemas.microsoft.com/office/drawing/2014/main" id="{888C89FB-FCFD-0A33-B2C4-512644893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pari">
            <a:extLst>
              <a:ext uri="{FF2B5EF4-FFF2-40B4-BE49-F238E27FC236}">
                <a16:creationId xmlns:a16="http://schemas.microsoft.com/office/drawing/2014/main" id="{ECB0292A-D8E5-A94B-7DDD-3865124BC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superiore">
            <a:extLst>
              <a:ext uri="{FF2B5EF4-FFF2-40B4-BE49-F238E27FC236}">
                <a16:creationId xmlns:a16="http://schemas.microsoft.com/office/drawing/2014/main" id="{6A6C9D2B-BABB-84A1-1C70-D444B2D23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superiore">
            <a:extLst>
              <a:ext uri="{FF2B5EF4-FFF2-40B4-BE49-F238E27FC236}">
                <a16:creationId xmlns:a16="http://schemas.microsoft.com/office/drawing/2014/main" id="{7E7AADB9-CD98-6581-79A4-08F9FD357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uperiore">
            <a:extLst>
              <a:ext uri="{FF2B5EF4-FFF2-40B4-BE49-F238E27FC236}">
                <a16:creationId xmlns:a16="http://schemas.microsoft.com/office/drawing/2014/main" id="{1A7AC0CC-122F-528D-1F24-879D6BBCE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superiore">
            <a:extLst>
              <a:ext uri="{FF2B5EF4-FFF2-40B4-BE49-F238E27FC236}">
                <a16:creationId xmlns:a16="http://schemas.microsoft.com/office/drawing/2014/main" id="{32A4BC00-F7BE-01E3-683E-129678212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superiore">
            <a:extLst>
              <a:ext uri="{FF2B5EF4-FFF2-40B4-BE49-F238E27FC236}">
                <a16:creationId xmlns:a16="http://schemas.microsoft.com/office/drawing/2014/main" id="{EF092119-3929-DDFF-8718-A59744062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pari">
            <a:extLst>
              <a:ext uri="{FF2B5EF4-FFF2-40B4-BE49-F238E27FC236}">
                <a16:creationId xmlns:a16="http://schemas.microsoft.com/office/drawing/2014/main" id="{5163AFC0-9FE4-65B5-8F40-E0A333E68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superiore">
            <a:extLst>
              <a:ext uri="{FF2B5EF4-FFF2-40B4-BE49-F238E27FC236}">
                <a16:creationId xmlns:a16="http://schemas.microsoft.com/office/drawing/2014/main" id="{50A09CCA-8924-28D2-CAEF-01797966A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superiore">
            <a:extLst>
              <a:ext uri="{FF2B5EF4-FFF2-40B4-BE49-F238E27FC236}">
                <a16:creationId xmlns:a16="http://schemas.microsoft.com/office/drawing/2014/main" id="{C58FAA29-D8E8-E5DF-3198-94AC7A4C3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superiore">
            <a:extLst>
              <a:ext uri="{FF2B5EF4-FFF2-40B4-BE49-F238E27FC236}">
                <a16:creationId xmlns:a16="http://schemas.microsoft.com/office/drawing/2014/main" id="{6B8A2F31-CF0D-AF30-EBA6-4620D4D6F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superiore">
            <a:extLst>
              <a:ext uri="{FF2B5EF4-FFF2-40B4-BE49-F238E27FC236}">
                <a16:creationId xmlns:a16="http://schemas.microsoft.com/office/drawing/2014/main" id="{5A0ABE48-485F-E26E-A47E-B7BFEC82C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superiore">
            <a:extLst>
              <a:ext uri="{FF2B5EF4-FFF2-40B4-BE49-F238E27FC236}">
                <a16:creationId xmlns:a16="http://schemas.microsoft.com/office/drawing/2014/main" id="{4BEC0A9A-5C68-2FC7-2049-CBF5E5AC6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pari">
            <a:extLst>
              <a:ext uri="{FF2B5EF4-FFF2-40B4-BE49-F238E27FC236}">
                <a16:creationId xmlns:a16="http://schemas.microsoft.com/office/drawing/2014/main" id="{ED201F45-DB58-AF90-470B-10206F33B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pari">
            <a:extLst>
              <a:ext uri="{FF2B5EF4-FFF2-40B4-BE49-F238E27FC236}">
                <a16:creationId xmlns:a16="http://schemas.microsoft.com/office/drawing/2014/main" id="{67744DBF-F45C-085B-D5E6-11E1C2171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superiore">
            <a:extLst>
              <a:ext uri="{FF2B5EF4-FFF2-40B4-BE49-F238E27FC236}">
                <a16:creationId xmlns:a16="http://schemas.microsoft.com/office/drawing/2014/main" id="{621D092B-DA51-455E-C3A2-925B8B55D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pari">
            <a:extLst>
              <a:ext uri="{FF2B5EF4-FFF2-40B4-BE49-F238E27FC236}">
                <a16:creationId xmlns:a16="http://schemas.microsoft.com/office/drawing/2014/main" id="{48A0F612-A135-07FC-F84F-BC451C059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 descr="superiore">
            <a:extLst>
              <a:ext uri="{FF2B5EF4-FFF2-40B4-BE49-F238E27FC236}">
                <a16:creationId xmlns:a16="http://schemas.microsoft.com/office/drawing/2014/main" id="{D655CB16-4279-B38C-1CA7-BF1C884A4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superiore">
            <a:extLst>
              <a:ext uri="{FF2B5EF4-FFF2-40B4-BE49-F238E27FC236}">
                <a16:creationId xmlns:a16="http://schemas.microsoft.com/office/drawing/2014/main" id="{FDD34555-5D83-A887-E387-F690D8B51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7" name="Picture 25" descr="superiore">
            <a:extLst>
              <a:ext uri="{FF2B5EF4-FFF2-40B4-BE49-F238E27FC236}">
                <a16:creationId xmlns:a16="http://schemas.microsoft.com/office/drawing/2014/main" id="{4EED0589-7FE4-4AAF-7E3A-F5542DA1B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superiore">
            <a:extLst>
              <a:ext uri="{FF2B5EF4-FFF2-40B4-BE49-F238E27FC236}">
                <a16:creationId xmlns:a16="http://schemas.microsoft.com/office/drawing/2014/main" id="{81B4479A-F16F-1771-193A-85C7C69AA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superiore">
            <a:extLst>
              <a:ext uri="{FF2B5EF4-FFF2-40B4-BE49-F238E27FC236}">
                <a16:creationId xmlns:a16="http://schemas.microsoft.com/office/drawing/2014/main" id="{550B1248-04C9-1325-F041-2971AFE8A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pari">
            <a:extLst>
              <a:ext uri="{FF2B5EF4-FFF2-40B4-BE49-F238E27FC236}">
                <a16:creationId xmlns:a16="http://schemas.microsoft.com/office/drawing/2014/main" id="{5ED88E16-4BED-3D32-29EC-B1A40F67A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29" descr="superiore">
            <a:extLst>
              <a:ext uri="{FF2B5EF4-FFF2-40B4-BE49-F238E27FC236}">
                <a16:creationId xmlns:a16="http://schemas.microsoft.com/office/drawing/2014/main" id="{01430A80-8567-A0F8-121C-29B4BD91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superiore">
            <a:extLst>
              <a:ext uri="{FF2B5EF4-FFF2-40B4-BE49-F238E27FC236}">
                <a16:creationId xmlns:a16="http://schemas.microsoft.com/office/drawing/2014/main" id="{A12028CB-2612-154C-09F5-C5807388B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27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Primaria                    classi quinte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INGLESE LISTENING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6E10E02-DD1F-515D-E6D0-A03AF9D062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9" y="2637513"/>
            <a:ext cx="11496449" cy="43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45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secondaria                 classi terze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ITALIANO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402FFC4-A4F8-E73C-78BA-0AD98F4CB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029" y="3012141"/>
            <a:ext cx="11764029" cy="308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51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secondaria                 classi terze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MATEMATICA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9180EDE-E382-0915-E348-225E90E30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93" y="3274166"/>
            <a:ext cx="11691929" cy="30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78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secondaria                 classi terze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INGLESE READING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5E2D8F3-1F27-6694-11FE-146D21552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3201574"/>
            <a:ext cx="12204133" cy="320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6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 scuola secondaria                 classi terze</a:t>
            </a:r>
          </a:p>
        </p:txBody>
      </p:sp>
      <p:pic>
        <p:nvPicPr>
          <p:cNvPr id="6" name="Elemento grafico 5" descr="Icona apprendimento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" y="613889"/>
            <a:ext cx="1440000" cy="1440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57" y="2053889"/>
            <a:ext cx="11496450" cy="440069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INGLESE LISTENING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121FED-B50C-4A21-9460-5D32C70F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057" y="2514600"/>
            <a:ext cx="11637207" cy="4159710"/>
          </a:xfrm>
        </p:spPr>
        <p:txBody>
          <a:bodyPr rtlCol="0"/>
          <a:lstStyle/>
          <a:p>
            <a:pPr marL="0" indent="0" algn="l">
              <a:buNone/>
            </a:pPr>
            <a:r>
              <a:rPr lang="it-IT" dirty="0"/>
              <a:t> </a:t>
            </a:r>
          </a:p>
          <a:p>
            <a:pPr marL="0" indent="0" algn="l" rtl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BD7C76D-EA61-BAAD-215C-6CC52DFD53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730" y="3428999"/>
            <a:ext cx="11879113" cy="311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23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7E30B-392D-4691-8125-129E25AAA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it-IT" sz="4400" dirty="0"/>
              <a:t>Grazie per l’attenzione!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7C2A41D-6B6E-4DD0-A7BD-E8CA00126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it-IT" sz="2400" dirty="0"/>
              <a:t>.</a:t>
            </a:r>
          </a:p>
          <a:p>
            <a:pPr rtl="0"/>
            <a:endParaRPr lang="it-IT" sz="2400" dirty="0"/>
          </a:p>
          <a:p>
            <a:pPr rtl="0"/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74584363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Custom 1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1209242_TF67421116_Win32" id="{1374EC4F-BCE8-4029-B5D7-AADE02169093}" vid="{84A53818-6152-49C1-A251-2F2614A4812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Riflessioni sull’apprendimento </Template>
  <TotalTime>118</TotalTime>
  <Words>1252</Words>
  <Application>Microsoft Office PowerPoint</Application>
  <PresentationFormat>Widescreen</PresentationFormat>
  <Paragraphs>142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Calibri</vt:lpstr>
      <vt:lpstr>normal Verdana</vt:lpstr>
      <vt:lpstr>Segoe UI</vt:lpstr>
      <vt:lpstr>Trebuchet MS</vt:lpstr>
      <vt:lpstr>Berlino</vt:lpstr>
      <vt:lpstr>Esiti INVALSI  I.C. Bassano Romano</vt:lpstr>
      <vt:lpstr>Premessa </vt:lpstr>
      <vt:lpstr> Scuola Primaria                    classi seconde</vt:lpstr>
      <vt:lpstr> Scuola Primaria                    classi seconde</vt:lpstr>
      <vt:lpstr> Scuola Primaria                    classi quinte</vt:lpstr>
      <vt:lpstr> Scuola Primaria                    classi quinte</vt:lpstr>
      <vt:lpstr> Scuola Primaria                    classi quinte</vt:lpstr>
      <vt:lpstr> Scuola Primaria                    classi quinte</vt:lpstr>
      <vt:lpstr> scuola secondaria                 classi terze</vt:lpstr>
      <vt:lpstr> scuola secondaria                 classi terze</vt:lpstr>
      <vt:lpstr> scuola secondaria                 classi terze</vt:lpstr>
      <vt:lpstr> scuola secondaria                 classi terze</vt:lpstr>
      <vt:lpstr>Grazie per l’attenzione!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Esiti INVALSI  .C. Bassano romano</dc:title>
  <dc:creator>Win</dc:creator>
  <cp:lastModifiedBy>Win</cp:lastModifiedBy>
  <cp:revision>5</cp:revision>
  <dcterms:created xsi:type="dcterms:W3CDTF">2022-09-12T13:11:35Z</dcterms:created>
  <dcterms:modified xsi:type="dcterms:W3CDTF">2022-09-25T15:39:56Z</dcterms:modified>
</cp:coreProperties>
</file>