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it-IT" sz="2400"/>
              <a:t>Punteggi generali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II!$G$7</c:f>
              <c:strCache>
                <c:ptCount val="1"/>
                <c:pt idx="0">
                  <c:v>italiano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II!$H$6:$K$6</c:f>
              <c:strCache>
                <c:ptCount val="4"/>
                <c:pt idx="0">
                  <c:v>Bassano</c:v>
                </c:pt>
                <c:pt idx="1">
                  <c:v>Oriolo</c:v>
                </c:pt>
                <c:pt idx="2">
                  <c:v>Lazio </c:v>
                </c:pt>
                <c:pt idx="3">
                  <c:v>Italia</c:v>
                </c:pt>
              </c:strCache>
            </c:strRef>
          </c:cat>
          <c:val>
            <c:numRef>
              <c:f>II!$H$7:$K$7</c:f>
              <c:numCache>
                <c:formatCode>General</c:formatCode>
                <c:ptCount val="4"/>
                <c:pt idx="0">
                  <c:v>44.8</c:v>
                </c:pt>
                <c:pt idx="1">
                  <c:v>61.8</c:v>
                </c:pt>
                <c:pt idx="2">
                  <c:v>51.5</c:v>
                </c:pt>
                <c:pt idx="3">
                  <c:v>50.6</c:v>
                </c:pt>
              </c:numCache>
            </c:numRef>
          </c:val>
        </c:ser>
        <c:ser>
          <c:idx val="1"/>
          <c:order val="1"/>
          <c:tx>
            <c:strRef>
              <c:f>II!$G$8</c:f>
              <c:strCache>
                <c:ptCount val="1"/>
                <c:pt idx="0">
                  <c:v>matematica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II!$H$6:$K$6</c:f>
              <c:strCache>
                <c:ptCount val="4"/>
                <c:pt idx="0">
                  <c:v>Bassano</c:v>
                </c:pt>
                <c:pt idx="1">
                  <c:v>Oriolo</c:v>
                </c:pt>
                <c:pt idx="2">
                  <c:v>Lazio </c:v>
                </c:pt>
                <c:pt idx="3">
                  <c:v>Italia</c:v>
                </c:pt>
              </c:strCache>
            </c:strRef>
          </c:cat>
          <c:val>
            <c:numRef>
              <c:f>II!$H$8:$K$8</c:f>
              <c:numCache>
                <c:formatCode>General</c:formatCode>
                <c:ptCount val="4"/>
                <c:pt idx="0">
                  <c:v>52.3</c:v>
                </c:pt>
                <c:pt idx="1">
                  <c:v>52.95</c:v>
                </c:pt>
                <c:pt idx="2">
                  <c:v>46.6</c:v>
                </c:pt>
                <c:pt idx="3">
                  <c:v>46.7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4416384"/>
        <c:axId val="138899392"/>
      </c:barChart>
      <c:catAx>
        <c:axId val="17441638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050" b="1" i="0" baseline="0"/>
            </a:pPr>
            <a:endParaRPr lang="it-IT"/>
          </a:p>
        </c:txPr>
        <c:crossAx val="138899392"/>
        <c:crosses val="autoZero"/>
        <c:auto val="1"/>
        <c:lblAlgn val="ctr"/>
        <c:lblOffset val="100"/>
        <c:noMultiLvlLbl val="0"/>
      </c:catAx>
      <c:valAx>
        <c:axId val="13889939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7441638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100" b="1" i="0" baseline="0"/>
          </a:pPr>
          <a:endParaRPr lang="it-IT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it-IT" sz="2400" dirty="0" smtClean="0"/>
              <a:t>  Parti della prova</a:t>
            </a:r>
            <a:endParaRPr lang="it-IT" sz="24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II!$G$16</c:f>
              <c:strCache>
                <c:ptCount val="1"/>
                <c:pt idx="0">
                  <c:v>testo narrativo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II!$H$15:$J$15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II!$H$16:$J$16</c:f>
              <c:numCache>
                <c:formatCode>0.0</c:formatCode>
                <c:ptCount val="3"/>
                <c:pt idx="0">
                  <c:v>42.1</c:v>
                </c:pt>
                <c:pt idx="1">
                  <c:v>60</c:v>
                </c:pt>
                <c:pt idx="2" formatCode="General">
                  <c:v>49.3</c:v>
                </c:pt>
              </c:numCache>
            </c:numRef>
          </c:val>
        </c:ser>
        <c:ser>
          <c:idx val="1"/>
          <c:order val="1"/>
          <c:tx>
            <c:strRef>
              <c:f>II!$G$17</c:f>
              <c:strCache>
                <c:ptCount val="1"/>
                <c:pt idx="0">
                  <c:v>esercizi linguistici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II!$H$15:$J$15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II!$H$17:$J$17</c:f>
              <c:numCache>
                <c:formatCode>0.0</c:formatCode>
                <c:ptCount val="3"/>
                <c:pt idx="0">
                  <c:v>65.099999999999994</c:v>
                </c:pt>
                <c:pt idx="1">
                  <c:v>75.45</c:v>
                </c:pt>
                <c:pt idx="2" formatCode="General">
                  <c:v>60.3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4415872"/>
        <c:axId val="159582464"/>
      </c:barChart>
      <c:catAx>
        <c:axId val="17441587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it-IT"/>
          </a:p>
        </c:txPr>
        <c:crossAx val="159582464"/>
        <c:crosses val="autoZero"/>
        <c:auto val="1"/>
        <c:lblAlgn val="ctr"/>
        <c:lblOffset val="100"/>
        <c:noMultiLvlLbl val="0"/>
      </c:catAx>
      <c:valAx>
        <c:axId val="159582464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it-IT"/>
          </a:p>
        </c:txPr>
        <c:crossAx val="17441587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100" b="1"/>
          </a:pPr>
          <a:endParaRPr lang="it-IT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it-IT" dirty="0" smtClean="0"/>
              <a:t> </a:t>
            </a:r>
            <a:r>
              <a:rPr lang="it-IT" sz="2800" dirty="0" smtClean="0"/>
              <a:t>Ambiti</a:t>
            </a:r>
            <a:endParaRPr lang="it-IT" sz="28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II!$H$25</c:f>
              <c:strCache>
                <c:ptCount val="1"/>
                <c:pt idx="0">
                  <c:v>numeri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II!$I$24:$K$24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II!$I$25:$K$25</c:f>
              <c:numCache>
                <c:formatCode>0.0</c:formatCode>
                <c:ptCount val="3"/>
                <c:pt idx="0">
                  <c:v>51.95</c:v>
                </c:pt>
                <c:pt idx="1">
                  <c:v>59.900000000000006</c:v>
                </c:pt>
                <c:pt idx="2" formatCode="General">
                  <c:v>50.3</c:v>
                </c:pt>
              </c:numCache>
            </c:numRef>
          </c:val>
        </c:ser>
        <c:ser>
          <c:idx val="1"/>
          <c:order val="1"/>
          <c:tx>
            <c:strRef>
              <c:f>II!$H$26</c:f>
              <c:strCache>
                <c:ptCount val="1"/>
                <c:pt idx="0">
                  <c:v>dati e previsioni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II!$I$24:$K$24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II!$I$26:$K$26</c:f>
              <c:numCache>
                <c:formatCode>0.0</c:formatCode>
                <c:ptCount val="3"/>
                <c:pt idx="0">
                  <c:v>51.8</c:v>
                </c:pt>
                <c:pt idx="1">
                  <c:v>48.85</c:v>
                </c:pt>
                <c:pt idx="2" formatCode="General">
                  <c:v>50.3</c:v>
                </c:pt>
              </c:numCache>
            </c:numRef>
          </c:val>
        </c:ser>
        <c:ser>
          <c:idx val="2"/>
          <c:order val="2"/>
          <c:tx>
            <c:strRef>
              <c:f>II!$H$27</c:f>
              <c:strCache>
                <c:ptCount val="1"/>
                <c:pt idx="0">
                  <c:v>spazio e figure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II!$I$24:$K$24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II!$I$27:$K$27</c:f>
              <c:numCache>
                <c:formatCode>0.0</c:formatCode>
                <c:ptCount val="3"/>
                <c:pt idx="0">
                  <c:v>55.7</c:v>
                </c:pt>
                <c:pt idx="1">
                  <c:v>49.8</c:v>
                </c:pt>
                <c:pt idx="2" formatCode="General">
                  <c:v>43.3</c:v>
                </c:pt>
              </c:numCache>
            </c:numRef>
          </c:val>
        </c:ser>
        <c:ser>
          <c:idx val="3"/>
          <c:order val="3"/>
          <c:tx>
            <c:strRef>
              <c:f>II!$H$28</c:f>
              <c:strCache>
                <c:ptCount val="1"/>
                <c:pt idx="0">
                  <c:v>relazioni e funzioni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II!$I$24:$K$24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II!$I$28:$K$28</c:f>
              <c:numCache>
                <c:formatCode>0.0</c:formatCode>
                <c:ptCount val="3"/>
                <c:pt idx="0">
                  <c:v>48.25</c:v>
                </c:pt>
                <c:pt idx="1">
                  <c:v>44.7</c:v>
                </c:pt>
                <c:pt idx="2" formatCode="General">
                  <c:v>43.3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6357888"/>
        <c:axId val="175759360"/>
      </c:barChart>
      <c:catAx>
        <c:axId val="21635788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050" b="1"/>
            </a:pPr>
            <a:endParaRPr lang="it-IT"/>
          </a:p>
        </c:txPr>
        <c:crossAx val="175759360"/>
        <c:crosses val="autoZero"/>
        <c:auto val="1"/>
        <c:lblAlgn val="ctr"/>
        <c:lblOffset val="100"/>
        <c:noMultiLvlLbl val="0"/>
      </c:catAx>
      <c:valAx>
        <c:axId val="175759360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it-IT"/>
          </a:p>
        </c:txPr>
        <c:crossAx val="21635788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100" b="1"/>
          </a:pPr>
          <a:endParaRPr lang="it-IT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it-IT" dirty="0" smtClean="0"/>
              <a:t> </a:t>
            </a:r>
            <a:r>
              <a:rPr lang="it-IT" sz="2400" baseline="0" dirty="0" smtClean="0"/>
              <a:t>Dimensioni</a:t>
            </a:r>
            <a:endParaRPr lang="it-IT" sz="24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II!$H$39</c:f>
              <c:strCache>
                <c:ptCount val="1"/>
                <c:pt idx="0">
                  <c:v>conoscere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II!$I$38:$K$38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II!$I$39:$K$39</c:f>
              <c:numCache>
                <c:formatCode>0.0</c:formatCode>
                <c:ptCount val="3"/>
                <c:pt idx="0">
                  <c:v>57.6</c:v>
                </c:pt>
                <c:pt idx="1">
                  <c:v>60.4</c:v>
                </c:pt>
                <c:pt idx="2" formatCode="0.00">
                  <c:v>51.9</c:v>
                </c:pt>
              </c:numCache>
            </c:numRef>
          </c:val>
        </c:ser>
        <c:ser>
          <c:idx val="1"/>
          <c:order val="1"/>
          <c:tx>
            <c:strRef>
              <c:f>II!$H$40</c:f>
              <c:strCache>
                <c:ptCount val="1"/>
                <c:pt idx="0">
                  <c:v>risolvere problemi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II!$I$38:$K$38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II!$I$40:$K$40</c:f>
              <c:numCache>
                <c:formatCode>0.0</c:formatCode>
                <c:ptCount val="3"/>
                <c:pt idx="0">
                  <c:v>50.8</c:v>
                </c:pt>
                <c:pt idx="1">
                  <c:v>47.75</c:v>
                </c:pt>
                <c:pt idx="2" formatCode="0.00">
                  <c:v>44.1</c:v>
                </c:pt>
              </c:numCache>
            </c:numRef>
          </c:val>
        </c:ser>
        <c:ser>
          <c:idx val="2"/>
          <c:order val="2"/>
          <c:tx>
            <c:strRef>
              <c:f>II!$H$41</c:f>
              <c:strCache>
                <c:ptCount val="1"/>
                <c:pt idx="0">
                  <c:v>argomentare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II!$I$38:$K$38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II!$I$41:$K$41</c:f>
              <c:numCache>
                <c:formatCode>0.0</c:formatCode>
                <c:ptCount val="3"/>
                <c:pt idx="0">
                  <c:v>37.799999999999997</c:v>
                </c:pt>
                <c:pt idx="1">
                  <c:v>46</c:v>
                </c:pt>
                <c:pt idx="2" formatCode="0.00">
                  <c:v>37.4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5780992"/>
        <c:axId val="175761664"/>
      </c:barChart>
      <c:catAx>
        <c:axId val="12578099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050" b="1"/>
            </a:pPr>
            <a:endParaRPr lang="it-IT"/>
          </a:p>
        </c:txPr>
        <c:crossAx val="175761664"/>
        <c:crosses val="autoZero"/>
        <c:auto val="1"/>
        <c:lblAlgn val="ctr"/>
        <c:lblOffset val="100"/>
        <c:noMultiLvlLbl val="0"/>
      </c:catAx>
      <c:valAx>
        <c:axId val="175761664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it-IT"/>
          </a:p>
        </c:txPr>
        <c:crossAx val="12578099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100" b="1"/>
          </a:pPr>
          <a:endParaRPr lang="it-IT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it-IT" sz="2800" u="none" dirty="0" smtClean="0"/>
              <a:t>Italiano</a:t>
            </a:r>
            <a:r>
              <a:rPr lang="it-IT" sz="3200" u="none" dirty="0" smtClean="0"/>
              <a:t> </a:t>
            </a:r>
          </a:p>
          <a:p>
            <a:pPr>
              <a:defRPr sz="1800"/>
            </a:pPr>
            <a:r>
              <a:rPr lang="it-IT" sz="1800" dirty="0" smtClean="0"/>
              <a:t> </a:t>
            </a:r>
            <a:endParaRPr lang="it-IT" sz="18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II!$B$65</c:f>
              <c:strCache>
                <c:ptCount val="1"/>
                <c:pt idx="0">
                  <c:v>Bassano 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II!$A$66:$A$70</c:f>
              <c:strCache>
                <c:ptCount val="5"/>
                <c:pt idx="0">
                  <c:v>liv 1</c:v>
                </c:pt>
                <c:pt idx="1">
                  <c:v>liv2</c:v>
                </c:pt>
                <c:pt idx="2">
                  <c:v>liv3</c:v>
                </c:pt>
                <c:pt idx="3">
                  <c:v>liv4</c:v>
                </c:pt>
                <c:pt idx="4">
                  <c:v>liv5</c:v>
                </c:pt>
              </c:strCache>
            </c:strRef>
          </c:cat>
          <c:val>
            <c:numRef>
              <c:f>II!$B$66:$B$70</c:f>
              <c:numCache>
                <c:formatCode>0.0%</c:formatCode>
                <c:ptCount val="5"/>
                <c:pt idx="0">
                  <c:v>0.497</c:v>
                </c:pt>
                <c:pt idx="1">
                  <c:v>0.25900000000000001</c:v>
                </c:pt>
                <c:pt idx="2">
                  <c:v>0.111</c:v>
                </c:pt>
                <c:pt idx="3">
                  <c:v>7.3999999999999996E-2</c:v>
                </c:pt>
                <c:pt idx="4">
                  <c:v>0.14799999999999999</c:v>
                </c:pt>
              </c:numCache>
            </c:numRef>
          </c:val>
        </c:ser>
        <c:ser>
          <c:idx val="1"/>
          <c:order val="1"/>
          <c:tx>
            <c:strRef>
              <c:f>II!$C$65</c:f>
              <c:strCache>
                <c:ptCount val="1"/>
                <c:pt idx="0">
                  <c:v>Oriolo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II!$A$66:$A$70</c:f>
              <c:strCache>
                <c:ptCount val="5"/>
                <c:pt idx="0">
                  <c:v>liv 1</c:v>
                </c:pt>
                <c:pt idx="1">
                  <c:v>liv2</c:v>
                </c:pt>
                <c:pt idx="2">
                  <c:v>liv3</c:v>
                </c:pt>
                <c:pt idx="3">
                  <c:v>liv4</c:v>
                </c:pt>
                <c:pt idx="4">
                  <c:v>liv5</c:v>
                </c:pt>
              </c:strCache>
            </c:strRef>
          </c:cat>
          <c:val>
            <c:numRef>
              <c:f>II!$C$66:$C$70</c:f>
              <c:numCache>
                <c:formatCode>0.0%</c:formatCode>
                <c:ptCount val="5"/>
                <c:pt idx="0">
                  <c:v>0.115</c:v>
                </c:pt>
                <c:pt idx="1">
                  <c:v>0.115</c:v>
                </c:pt>
                <c:pt idx="2">
                  <c:v>0.115</c:v>
                </c:pt>
                <c:pt idx="3" formatCode="0.00%">
                  <c:v>0.154</c:v>
                </c:pt>
                <c:pt idx="4" formatCode="0%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6356864"/>
        <c:axId val="175764544"/>
      </c:barChart>
      <c:catAx>
        <c:axId val="21635686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100" b="1"/>
            </a:pPr>
            <a:endParaRPr lang="it-IT"/>
          </a:p>
        </c:txPr>
        <c:crossAx val="175764544"/>
        <c:crosses val="autoZero"/>
        <c:auto val="1"/>
        <c:lblAlgn val="ctr"/>
        <c:lblOffset val="100"/>
        <c:noMultiLvlLbl val="0"/>
      </c:catAx>
      <c:valAx>
        <c:axId val="175764544"/>
        <c:scaling>
          <c:orientation val="minMax"/>
        </c:scaling>
        <c:delete val="0"/>
        <c:axPos val="l"/>
        <c:majorGridlines/>
        <c:numFmt formatCode="0.0%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it-IT"/>
          </a:p>
        </c:txPr>
        <c:crossAx val="21635686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100" b="1"/>
          </a:pPr>
          <a:endParaRPr lang="it-IT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it-IT" sz="2800" b="1" u="none" dirty="0"/>
              <a:t>Matematica</a:t>
            </a:r>
            <a:endParaRPr lang="it-IT" sz="1200" b="1" u="none" dirty="0"/>
          </a:p>
          <a:p>
            <a:pPr>
              <a:defRPr/>
            </a:pPr>
            <a:r>
              <a:rPr lang="it-IT" sz="1200" dirty="0" smtClean="0"/>
              <a:t> </a:t>
            </a:r>
            <a:endParaRPr lang="it-IT" sz="12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II!$C$84</c:f>
              <c:strCache>
                <c:ptCount val="1"/>
                <c:pt idx="0">
                  <c:v>Bassano 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II!$B$85:$B$89</c:f>
              <c:strCache>
                <c:ptCount val="5"/>
                <c:pt idx="0">
                  <c:v>liv 1</c:v>
                </c:pt>
                <c:pt idx="1">
                  <c:v>liv2</c:v>
                </c:pt>
                <c:pt idx="2">
                  <c:v>liv3</c:v>
                </c:pt>
                <c:pt idx="3">
                  <c:v>liv4</c:v>
                </c:pt>
                <c:pt idx="4">
                  <c:v>liv5</c:v>
                </c:pt>
              </c:strCache>
            </c:strRef>
          </c:cat>
          <c:val>
            <c:numRef>
              <c:f>II!$C$85:$C$89</c:f>
              <c:numCache>
                <c:formatCode>0.0%</c:formatCode>
                <c:ptCount val="5"/>
                <c:pt idx="0">
                  <c:v>0.17199999999999999</c:v>
                </c:pt>
                <c:pt idx="1">
                  <c:v>0.20699999999999999</c:v>
                </c:pt>
                <c:pt idx="2">
                  <c:v>0.17199999999999999</c:v>
                </c:pt>
                <c:pt idx="3">
                  <c:v>0.13800000000000001</c:v>
                </c:pt>
                <c:pt idx="4">
                  <c:v>0.31</c:v>
                </c:pt>
              </c:numCache>
            </c:numRef>
          </c:val>
        </c:ser>
        <c:ser>
          <c:idx val="1"/>
          <c:order val="1"/>
          <c:tx>
            <c:strRef>
              <c:f>II!$D$84</c:f>
              <c:strCache>
                <c:ptCount val="1"/>
                <c:pt idx="0">
                  <c:v>Oriolo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II!$B$85:$B$89</c:f>
              <c:strCache>
                <c:ptCount val="5"/>
                <c:pt idx="0">
                  <c:v>liv 1</c:v>
                </c:pt>
                <c:pt idx="1">
                  <c:v>liv2</c:v>
                </c:pt>
                <c:pt idx="2">
                  <c:v>liv3</c:v>
                </c:pt>
                <c:pt idx="3">
                  <c:v>liv4</c:v>
                </c:pt>
                <c:pt idx="4">
                  <c:v>liv5</c:v>
                </c:pt>
              </c:strCache>
            </c:strRef>
          </c:cat>
          <c:val>
            <c:numRef>
              <c:f>II!$D$85:$D$89</c:f>
              <c:numCache>
                <c:formatCode>0.0%</c:formatCode>
                <c:ptCount val="5"/>
                <c:pt idx="0">
                  <c:v>0.19</c:v>
                </c:pt>
                <c:pt idx="1">
                  <c:v>0.19</c:v>
                </c:pt>
                <c:pt idx="2">
                  <c:v>0.154</c:v>
                </c:pt>
                <c:pt idx="3">
                  <c:v>7.6999999999999999E-2</c:v>
                </c:pt>
                <c:pt idx="4">
                  <c:v>0.38500000000000001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4416896"/>
        <c:axId val="175766848"/>
      </c:barChart>
      <c:catAx>
        <c:axId val="17441689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100" b="1"/>
            </a:pPr>
            <a:endParaRPr lang="it-IT"/>
          </a:p>
        </c:txPr>
        <c:crossAx val="175766848"/>
        <c:crosses val="autoZero"/>
        <c:auto val="1"/>
        <c:lblAlgn val="ctr"/>
        <c:lblOffset val="100"/>
        <c:noMultiLvlLbl val="0"/>
      </c:catAx>
      <c:valAx>
        <c:axId val="175766848"/>
        <c:scaling>
          <c:orientation val="minMax"/>
        </c:scaling>
        <c:delete val="0"/>
        <c:axPos val="l"/>
        <c:majorGridlines/>
        <c:numFmt formatCode="0.0%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it-IT"/>
          </a:p>
        </c:txPr>
        <c:crossAx val="17441689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100" b="1"/>
          </a:pPr>
          <a:endParaRPr lang="it-IT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it-IT" sz="2400"/>
              <a:t>Punteggi generali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V!$G$8</c:f>
              <c:strCache>
                <c:ptCount val="1"/>
                <c:pt idx="0">
                  <c:v>italiano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V!$H$7:$K$7</c:f>
              <c:strCache>
                <c:ptCount val="4"/>
                <c:pt idx="0">
                  <c:v>Bassano</c:v>
                </c:pt>
                <c:pt idx="1">
                  <c:v>Oriolo</c:v>
                </c:pt>
                <c:pt idx="2">
                  <c:v>Lazio </c:v>
                </c:pt>
                <c:pt idx="3">
                  <c:v>Italia</c:v>
                </c:pt>
              </c:strCache>
            </c:strRef>
          </c:cat>
          <c:val>
            <c:numRef>
              <c:f>V!$H$8:$K$8</c:f>
              <c:numCache>
                <c:formatCode>0.0</c:formatCode>
                <c:ptCount val="4"/>
                <c:pt idx="0" formatCode="General">
                  <c:v>66.8</c:v>
                </c:pt>
                <c:pt idx="1">
                  <c:v>70.349999999999994</c:v>
                </c:pt>
                <c:pt idx="2" formatCode="General">
                  <c:v>62.5</c:v>
                </c:pt>
                <c:pt idx="3" formatCode="General">
                  <c:v>61.3</c:v>
                </c:pt>
              </c:numCache>
            </c:numRef>
          </c:val>
        </c:ser>
        <c:ser>
          <c:idx val="1"/>
          <c:order val="1"/>
          <c:tx>
            <c:strRef>
              <c:f>V!$G$9</c:f>
              <c:strCache>
                <c:ptCount val="1"/>
                <c:pt idx="0">
                  <c:v>matematica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V!$H$7:$K$7</c:f>
              <c:strCache>
                <c:ptCount val="4"/>
                <c:pt idx="0">
                  <c:v>Bassano</c:v>
                </c:pt>
                <c:pt idx="1">
                  <c:v>Oriolo</c:v>
                </c:pt>
                <c:pt idx="2">
                  <c:v>Lazio </c:v>
                </c:pt>
                <c:pt idx="3">
                  <c:v>Italia</c:v>
                </c:pt>
              </c:strCache>
            </c:strRef>
          </c:cat>
          <c:val>
            <c:numRef>
              <c:f>V!$H$9:$K$9</c:f>
              <c:numCache>
                <c:formatCode>0.0</c:formatCode>
                <c:ptCount val="4"/>
                <c:pt idx="0" formatCode="General">
                  <c:v>60.599999999999994</c:v>
                </c:pt>
                <c:pt idx="1">
                  <c:v>60.650000000000006</c:v>
                </c:pt>
                <c:pt idx="2" formatCode="General">
                  <c:v>49.6</c:v>
                </c:pt>
                <c:pt idx="3" formatCode="General">
                  <c:v>49.2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5782528"/>
        <c:axId val="175766272"/>
      </c:barChart>
      <c:catAx>
        <c:axId val="12578252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100" b="1"/>
            </a:pPr>
            <a:endParaRPr lang="it-IT"/>
          </a:p>
        </c:txPr>
        <c:crossAx val="175766272"/>
        <c:crosses val="autoZero"/>
        <c:auto val="1"/>
        <c:lblAlgn val="ctr"/>
        <c:lblOffset val="100"/>
        <c:noMultiLvlLbl val="0"/>
      </c:catAx>
      <c:valAx>
        <c:axId val="17576627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it-IT"/>
          </a:p>
        </c:txPr>
        <c:crossAx val="12578252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 b="1"/>
          </a:pPr>
          <a:endParaRPr lang="it-IT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it-IT" dirty="0" smtClean="0"/>
              <a:t> </a:t>
            </a:r>
            <a:r>
              <a:rPr lang="it-IT" sz="2400" dirty="0" smtClean="0"/>
              <a:t>Parti </a:t>
            </a:r>
            <a:r>
              <a:rPr lang="it-IT" sz="2400" dirty="0"/>
              <a:t>della prova</a:t>
            </a:r>
            <a:endParaRPr lang="it-IT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'[Grafico in Microsoft PowerPoint]V'!$G$16</c:f>
              <c:strCache>
                <c:ptCount val="1"/>
                <c:pt idx="0">
                  <c:v>testo narrativo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'[Grafico in Microsoft PowerPoint]V'!$H$15:$J$15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'[Grafico in Microsoft PowerPoint]V'!$H$16:$J$16</c:f>
              <c:numCache>
                <c:formatCode>0.0</c:formatCode>
                <c:ptCount val="3"/>
                <c:pt idx="0">
                  <c:v>69.349999999999994</c:v>
                </c:pt>
                <c:pt idx="1">
                  <c:v>72.75</c:v>
                </c:pt>
                <c:pt idx="2">
                  <c:v>65.2</c:v>
                </c:pt>
              </c:numCache>
            </c:numRef>
          </c:val>
        </c:ser>
        <c:ser>
          <c:idx val="1"/>
          <c:order val="1"/>
          <c:tx>
            <c:strRef>
              <c:f>'[Grafico in Microsoft PowerPoint]V'!$G$17</c:f>
              <c:strCache>
                <c:ptCount val="1"/>
                <c:pt idx="0">
                  <c:v>testo espositivo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'[Grafico in Microsoft PowerPoint]V'!$H$15:$J$15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'[Grafico in Microsoft PowerPoint]V'!$H$17:$J$17</c:f>
              <c:numCache>
                <c:formatCode>0.0</c:formatCode>
                <c:ptCount val="3"/>
                <c:pt idx="0">
                  <c:v>55.75</c:v>
                </c:pt>
                <c:pt idx="1">
                  <c:v>67.849999999999994</c:v>
                </c:pt>
                <c:pt idx="2">
                  <c:v>51.8</c:v>
                </c:pt>
              </c:numCache>
            </c:numRef>
          </c:val>
        </c:ser>
        <c:ser>
          <c:idx val="2"/>
          <c:order val="2"/>
          <c:tx>
            <c:strRef>
              <c:f>'[Grafico in Microsoft PowerPoint]V'!$G$18</c:f>
              <c:strCache>
                <c:ptCount val="1"/>
                <c:pt idx="0">
                  <c:v>riflessioni sulla lingua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'[Grafico in Microsoft PowerPoint]V'!$H$15:$J$15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'[Grafico in Microsoft PowerPoint]V'!$H$18:$J$18</c:f>
              <c:numCache>
                <c:formatCode>0.0</c:formatCode>
                <c:ptCount val="3"/>
                <c:pt idx="0">
                  <c:v>72.2</c:v>
                </c:pt>
                <c:pt idx="1">
                  <c:v>68.3</c:v>
                </c:pt>
                <c:pt idx="2">
                  <c:v>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3584384"/>
        <c:axId val="126526592"/>
      </c:barChart>
      <c:catAx>
        <c:axId val="13358438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100" b="1"/>
            </a:pPr>
            <a:endParaRPr lang="it-IT"/>
          </a:p>
        </c:txPr>
        <c:crossAx val="126526592"/>
        <c:crosses val="autoZero"/>
        <c:auto val="1"/>
        <c:lblAlgn val="ctr"/>
        <c:lblOffset val="100"/>
        <c:noMultiLvlLbl val="0"/>
      </c:catAx>
      <c:valAx>
        <c:axId val="126526592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it-IT"/>
          </a:p>
        </c:txPr>
        <c:crossAx val="13358438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100" b="1"/>
          </a:pPr>
          <a:endParaRPr lang="it-IT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it-IT" dirty="0" smtClean="0"/>
              <a:t> </a:t>
            </a:r>
            <a:r>
              <a:rPr lang="it-IT" sz="2800" dirty="0" smtClean="0"/>
              <a:t>A</a:t>
            </a:r>
            <a:r>
              <a:rPr lang="it-IT" sz="2800" baseline="0" dirty="0" smtClean="0"/>
              <a:t>mbiti</a:t>
            </a:r>
            <a:endParaRPr lang="it-IT" sz="28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V!$H$31</c:f>
              <c:strCache>
                <c:ptCount val="1"/>
                <c:pt idx="0">
                  <c:v>numeri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V!$I$30:$K$30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V!$I$31:$K$31</c:f>
              <c:numCache>
                <c:formatCode>0.0</c:formatCode>
                <c:ptCount val="3"/>
                <c:pt idx="0">
                  <c:v>50.15</c:v>
                </c:pt>
                <c:pt idx="1">
                  <c:v>54.75</c:v>
                </c:pt>
                <c:pt idx="2">
                  <c:v>41.6</c:v>
                </c:pt>
              </c:numCache>
            </c:numRef>
          </c:val>
        </c:ser>
        <c:ser>
          <c:idx val="1"/>
          <c:order val="1"/>
          <c:tx>
            <c:strRef>
              <c:f>V!$H$32</c:f>
              <c:strCache>
                <c:ptCount val="1"/>
                <c:pt idx="0">
                  <c:v>dati e previsioni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V!$I$30:$K$30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V!$I$32:$K$32</c:f>
              <c:numCache>
                <c:formatCode>0.0</c:formatCode>
                <c:ptCount val="3"/>
                <c:pt idx="0">
                  <c:v>65.550000000000011</c:v>
                </c:pt>
                <c:pt idx="1">
                  <c:v>67.05</c:v>
                </c:pt>
                <c:pt idx="2">
                  <c:v>57.5</c:v>
                </c:pt>
              </c:numCache>
            </c:numRef>
          </c:val>
        </c:ser>
        <c:ser>
          <c:idx val="2"/>
          <c:order val="2"/>
          <c:tx>
            <c:strRef>
              <c:f>V!$H$33</c:f>
              <c:strCache>
                <c:ptCount val="1"/>
                <c:pt idx="0">
                  <c:v>spazio e figure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V!$I$30:$K$30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V!$I$33:$K$33</c:f>
              <c:numCache>
                <c:formatCode>0.0</c:formatCode>
                <c:ptCount val="3"/>
                <c:pt idx="0">
                  <c:v>71.25</c:v>
                </c:pt>
                <c:pt idx="1">
                  <c:v>66.25</c:v>
                </c:pt>
                <c:pt idx="2">
                  <c:v>55</c:v>
                </c:pt>
              </c:numCache>
            </c:numRef>
          </c:val>
        </c:ser>
        <c:ser>
          <c:idx val="3"/>
          <c:order val="3"/>
          <c:tx>
            <c:strRef>
              <c:f>V!$H$34</c:f>
              <c:strCache>
                <c:ptCount val="1"/>
                <c:pt idx="0">
                  <c:v>relazioni e funzioni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V!$I$30:$K$30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V!$I$34:$K$34</c:f>
              <c:numCache>
                <c:formatCode>0.0</c:formatCode>
                <c:ptCount val="3"/>
                <c:pt idx="0">
                  <c:v>56.7</c:v>
                </c:pt>
                <c:pt idx="1">
                  <c:v>60.3</c:v>
                </c:pt>
                <c:pt idx="2">
                  <c:v>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3419008"/>
        <c:axId val="126532352"/>
      </c:barChart>
      <c:catAx>
        <c:axId val="13341900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it-IT"/>
          </a:p>
        </c:txPr>
        <c:crossAx val="126532352"/>
        <c:crosses val="autoZero"/>
        <c:auto val="1"/>
        <c:lblAlgn val="ctr"/>
        <c:lblOffset val="100"/>
        <c:noMultiLvlLbl val="0"/>
      </c:catAx>
      <c:valAx>
        <c:axId val="126532352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it-IT"/>
          </a:p>
        </c:txPr>
        <c:crossAx val="13341900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100" b="1"/>
          </a:pPr>
          <a:endParaRPr lang="it-IT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it-IT" sz="2400" dirty="0" smtClean="0"/>
              <a:t> Dimensioni</a:t>
            </a:r>
            <a:endParaRPr lang="it-IT" sz="24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V!$G$49</c:f>
              <c:strCache>
                <c:ptCount val="1"/>
                <c:pt idx="0">
                  <c:v>conoscere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V!$H$48:$J$48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V!$H$49:$J$49</c:f>
              <c:numCache>
                <c:formatCode>0.0</c:formatCode>
                <c:ptCount val="3"/>
                <c:pt idx="0">
                  <c:v>57.25</c:v>
                </c:pt>
                <c:pt idx="1">
                  <c:v>61.7</c:v>
                </c:pt>
                <c:pt idx="2" formatCode="General">
                  <c:v>48.1</c:v>
                </c:pt>
              </c:numCache>
            </c:numRef>
          </c:val>
        </c:ser>
        <c:ser>
          <c:idx val="1"/>
          <c:order val="1"/>
          <c:tx>
            <c:strRef>
              <c:f>V!$G$50</c:f>
              <c:strCache>
                <c:ptCount val="1"/>
                <c:pt idx="0">
                  <c:v>risolvere problemi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V!$H$48:$J$48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V!$H$50:$J$50</c:f>
              <c:numCache>
                <c:formatCode>0.0</c:formatCode>
                <c:ptCount val="3"/>
                <c:pt idx="0">
                  <c:v>63.300000000000004</c:v>
                </c:pt>
                <c:pt idx="1">
                  <c:v>63.05</c:v>
                </c:pt>
                <c:pt idx="2" formatCode="General">
                  <c:v>49.2</c:v>
                </c:pt>
              </c:numCache>
            </c:numRef>
          </c:val>
        </c:ser>
        <c:ser>
          <c:idx val="2"/>
          <c:order val="2"/>
          <c:tx>
            <c:strRef>
              <c:f>V!$G$51</c:f>
              <c:strCache>
                <c:ptCount val="1"/>
                <c:pt idx="0">
                  <c:v>argomentare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V!$H$48:$J$48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V!$H$51:$J$51</c:f>
              <c:numCache>
                <c:formatCode>0.0</c:formatCode>
                <c:ptCount val="3"/>
                <c:pt idx="0">
                  <c:v>56.55</c:v>
                </c:pt>
                <c:pt idx="1">
                  <c:v>57.75</c:v>
                </c:pt>
                <c:pt idx="2" formatCode="General">
                  <c:v>52.6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6708224"/>
        <c:axId val="134603904"/>
      </c:barChart>
      <c:catAx>
        <c:axId val="12670822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it-IT"/>
          </a:p>
        </c:txPr>
        <c:crossAx val="134603904"/>
        <c:crosses val="autoZero"/>
        <c:auto val="1"/>
        <c:lblAlgn val="ctr"/>
        <c:lblOffset val="100"/>
        <c:noMultiLvlLbl val="0"/>
      </c:catAx>
      <c:valAx>
        <c:axId val="134603904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txPr>
          <a:bodyPr/>
          <a:lstStyle/>
          <a:p>
            <a:pPr>
              <a:defRPr sz="1050" b="1"/>
            </a:pPr>
            <a:endParaRPr lang="it-IT"/>
          </a:p>
        </c:txPr>
        <c:crossAx val="12670822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100" b="1"/>
          </a:pPr>
          <a:endParaRPr lang="it-IT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it-IT" dirty="0" smtClean="0"/>
              <a:t> </a:t>
            </a:r>
            <a:endParaRPr lang="it-IT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V!$G$68</c:f>
              <c:strCache>
                <c:ptCount val="1"/>
                <c:pt idx="0">
                  <c:v>reading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V!$H$67:$J$67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V!$H$68:$J$68</c:f>
              <c:numCache>
                <c:formatCode>0.0</c:formatCode>
                <c:ptCount val="3"/>
                <c:pt idx="0">
                  <c:v>81.099999999999994</c:v>
                </c:pt>
                <c:pt idx="1">
                  <c:v>84.699999999999989</c:v>
                </c:pt>
                <c:pt idx="2" formatCode="General">
                  <c:v>78.400000000000006</c:v>
                </c:pt>
              </c:numCache>
            </c:numRef>
          </c:val>
        </c:ser>
        <c:ser>
          <c:idx val="1"/>
          <c:order val="1"/>
          <c:tx>
            <c:strRef>
              <c:f>V!$G$69</c:f>
              <c:strCache>
                <c:ptCount val="1"/>
                <c:pt idx="0">
                  <c:v>listening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V!$H$67:$J$67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V!$H$69:$J$69</c:f>
              <c:numCache>
                <c:formatCode>0.0</c:formatCode>
                <c:ptCount val="3"/>
                <c:pt idx="0">
                  <c:v>66.25</c:v>
                </c:pt>
                <c:pt idx="1">
                  <c:v>70.25</c:v>
                </c:pt>
                <c:pt idx="2" formatCode="General">
                  <c:v>66.400000000000006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3034496"/>
        <c:axId val="134606208"/>
      </c:barChart>
      <c:catAx>
        <c:axId val="13303449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it-IT"/>
          </a:p>
        </c:txPr>
        <c:crossAx val="134606208"/>
        <c:crosses val="autoZero"/>
        <c:auto val="1"/>
        <c:lblAlgn val="ctr"/>
        <c:lblOffset val="100"/>
        <c:noMultiLvlLbl val="0"/>
      </c:catAx>
      <c:valAx>
        <c:axId val="134606208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it-IT"/>
          </a:p>
        </c:txPr>
        <c:crossAx val="13303449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 b="1"/>
          </a:pPr>
          <a:endParaRPr lang="it-IT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it-IT" sz="2400" dirty="0" smtClean="0"/>
              <a:t>Punteggi generali </a:t>
            </a:r>
          </a:p>
          <a:p>
            <a:pPr>
              <a:defRPr/>
            </a:pPr>
            <a:r>
              <a:rPr lang="it-IT" dirty="0" smtClean="0"/>
              <a:t> </a:t>
            </a:r>
            <a:endParaRPr lang="it-IT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'III SEC'!$G$8</c:f>
              <c:strCache>
                <c:ptCount val="1"/>
                <c:pt idx="0">
                  <c:v>italiano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'III SEC'!$H$7:$K$7</c:f>
              <c:strCache>
                <c:ptCount val="4"/>
                <c:pt idx="0">
                  <c:v>Bassano</c:v>
                </c:pt>
                <c:pt idx="1">
                  <c:v>Oriolo</c:v>
                </c:pt>
                <c:pt idx="2">
                  <c:v>Lazio </c:v>
                </c:pt>
                <c:pt idx="3">
                  <c:v>Italia</c:v>
                </c:pt>
              </c:strCache>
            </c:strRef>
          </c:cat>
          <c:val>
            <c:numRef>
              <c:f>'III SEC'!$H$8:$K$8</c:f>
              <c:numCache>
                <c:formatCode>General</c:formatCode>
                <c:ptCount val="4"/>
                <c:pt idx="0">
                  <c:v>196.4</c:v>
                </c:pt>
                <c:pt idx="1">
                  <c:v>195.5</c:v>
                </c:pt>
                <c:pt idx="2">
                  <c:v>205.1</c:v>
                </c:pt>
                <c:pt idx="3">
                  <c:v>200</c:v>
                </c:pt>
              </c:numCache>
            </c:numRef>
          </c:val>
        </c:ser>
        <c:ser>
          <c:idx val="1"/>
          <c:order val="1"/>
          <c:tx>
            <c:strRef>
              <c:f>'III SEC'!$G$9</c:f>
              <c:strCache>
                <c:ptCount val="1"/>
                <c:pt idx="0">
                  <c:v>matematica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'III SEC'!$H$7:$K$7</c:f>
              <c:strCache>
                <c:ptCount val="4"/>
                <c:pt idx="0">
                  <c:v>Bassano</c:v>
                </c:pt>
                <c:pt idx="1">
                  <c:v>Oriolo</c:v>
                </c:pt>
                <c:pt idx="2">
                  <c:v>Lazio </c:v>
                </c:pt>
                <c:pt idx="3">
                  <c:v>Italia</c:v>
                </c:pt>
              </c:strCache>
            </c:strRef>
          </c:cat>
          <c:val>
            <c:numRef>
              <c:f>'III SEC'!$H$9:$K$9</c:f>
              <c:numCache>
                <c:formatCode>General</c:formatCode>
                <c:ptCount val="4"/>
                <c:pt idx="0">
                  <c:v>186.7</c:v>
                </c:pt>
                <c:pt idx="1">
                  <c:v>190</c:v>
                </c:pt>
                <c:pt idx="2">
                  <c:v>200.5</c:v>
                </c:pt>
                <c:pt idx="3">
                  <c:v>200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3033984"/>
        <c:axId val="134609088"/>
      </c:barChart>
      <c:catAx>
        <c:axId val="13303398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it-IT"/>
          </a:p>
        </c:txPr>
        <c:crossAx val="134609088"/>
        <c:crosses val="autoZero"/>
        <c:auto val="1"/>
        <c:lblAlgn val="ctr"/>
        <c:lblOffset val="100"/>
        <c:noMultiLvlLbl val="0"/>
      </c:catAx>
      <c:valAx>
        <c:axId val="13460908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it-IT"/>
          </a:p>
        </c:txPr>
        <c:crossAx val="13303398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 b="1"/>
          </a:pPr>
          <a:endParaRPr lang="it-IT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it-IT" sz="1600" dirty="0"/>
              <a:t> </a:t>
            </a:r>
            <a:r>
              <a:rPr lang="it-IT" sz="2400" dirty="0" smtClean="0"/>
              <a:t>Punteggi generali </a:t>
            </a:r>
            <a:endParaRPr lang="it-IT" sz="1600" dirty="0"/>
          </a:p>
          <a:p>
            <a:pPr>
              <a:defRPr sz="1600"/>
            </a:pPr>
            <a:r>
              <a:rPr lang="it-IT" sz="1600" dirty="0" smtClean="0"/>
              <a:t> </a:t>
            </a:r>
            <a:endParaRPr lang="it-IT" sz="16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'III SEC'!$G$19</c:f>
              <c:strCache>
                <c:ptCount val="1"/>
                <c:pt idx="0">
                  <c:v>reading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'III SEC'!$H$18:$K$18</c:f>
              <c:strCache>
                <c:ptCount val="4"/>
                <c:pt idx="0">
                  <c:v>Bassano</c:v>
                </c:pt>
                <c:pt idx="1">
                  <c:v>Oriolo</c:v>
                </c:pt>
                <c:pt idx="2">
                  <c:v>Lazio </c:v>
                </c:pt>
                <c:pt idx="3">
                  <c:v>Italia</c:v>
                </c:pt>
              </c:strCache>
            </c:strRef>
          </c:cat>
          <c:val>
            <c:numRef>
              <c:f>'III SEC'!$H$19:$K$19</c:f>
              <c:numCache>
                <c:formatCode>General</c:formatCode>
                <c:ptCount val="4"/>
                <c:pt idx="0">
                  <c:v>182.4</c:v>
                </c:pt>
                <c:pt idx="1">
                  <c:v>188.35</c:v>
                </c:pt>
                <c:pt idx="2">
                  <c:v>204.1</c:v>
                </c:pt>
                <c:pt idx="3">
                  <c:v>200</c:v>
                </c:pt>
              </c:numCache>
            </c:numRef>
          </c:val>
        </c:ser>
        <c:ser>
          <c:idx val="1"/>
          <c:order val="1"/>
          <c:tx>
            <c:strRef>
              <c:f>'III SEC'!$G$20</c:f>
              <c:strCache>
                <c:ptCount val="1"/>
                <c:pt idx="0">
                  <c:v>listening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'III SEC'!$H$18:$K$18</c:f>
              <c:strCache>
                <c:ptCount val="4"/>
                <c:pt idx="0">
                  <c:v>Bassano</c:v>
                </c:pt>
                <c:pt idx="1">
                  <c:v>Oriolo</c:v>
                </c:pt>
                <c:pt idx="2">
                  <c:v>Lazio </c:v>
                </c:pt>
                <c:pt idx="3">
                  <c:v>Italia</c:v>
                </c:pt>
              </c:strCache>
            </c:strRef>
          </c:cat>
          <c:val>
            <c:numRef>
              <c:f>'III SEC'!$H$20:$K$20</c:f>
              <c:numCache>
                <c:formatCode>General</c:formatCode>
                <c:ptCount val="4"/>
                <c:pt idx="0">
                  <c:v>183</c:v>
                </c:pt>
                <c:pt idx="1">
                  <c:v>181.8</c:v>
                </c:pt>
                <c:pt idx="2">
                  <c:v>202.9</c:v>
                </c:pt>
                <c:pt idx="3">
                  <c:v>200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3035008"/>
        <c:axId val="216965696"/>
      </c:barChart>
      <c:catAx>
        <c:axId val="13303500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100" b="1"/>
            </a:pPr>
            <a:endParaRPr lang="it-IT"/>
          </a:p>
        </c:txPr>
        <c:crossAx val="216965696"/>
        <c:crosses val="autoZero"/>
        <c:auto val="1"/>
        <c:lblAlgn val="ctr"/>
        <c:lblOffset val="100"/>
        <c:noMultiLvlLbl val="0"/>
      </c:catAx>
      <c:valAx>
        <c:axId val="21696569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it-IT"/>
          </a:p>
        </c:txPr>
        <c:crossAx val="13303500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 b="1"/>
          </a:pPr>
          <a:endParaRPr lang="it-IT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it-IT" dirty="0"/>
              <a:t>% livelli italiano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'III SEC'!$C$36</c:f>
              <c:strCache>
                <c:ptCount val="1"/>
                <c:pt idx="0">
                  <c:v>Bassano 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'III SEC'!$B$37:$B$41</c:f>
              <c:strCache>
                <c:ptCount val="5"/>
                <c:pt idx="0">
                  <c:v>liv.1</c:v>
                </c:pt>
                <c:pt idx="1">
                  <c:v>liv.2</c:v>
                </c:pt>
                <c:pt idx="2">
                  <c:v>liv.3</c:v>
                </c:pt>
                <c:pt idx="3">
                  <c:v>liv.4</c:v>
                </c:pt>
                <c:pt idx="4">
                  <c:v>liv.5</c:v>
                </c:pt>
              </c:strCache>
            </c:strRef>
          </c:cat>
          <c:val>
            <c:numRef>
              <c:f>'III SEC'!$C$37:$C$41</c:f>
              <c:numCache>
                <c:formatCode>General</c:formatCode>
                <c:ptCount val="5"/>
                <c:pt idx="0">
                  <c:v>12.5</c:v>
                </c:pt>
                <c:pt idx="1">
                  <c:v>29.2</c:v>
                </c:pt>
                <c:pt idx="2">
                  <c:v>16.7</c:v>
                </c:pt>
                <c:pt idx="3">
                  <c:v>33.299999999999997</c:v>
                </c:pt>
                <c:pt idx="4">
                  <c:v>8.3000000000000007</c:v>
                </c:pt>
              </c:numCache>
            </c:numRef>
          </c:val>
        </c:ser>
        <c:ser>
          <c:idx val="1"/>
          <c:order val="1"/>
          <c:tx>
            <c:strRef>
              <c:f>'III SEC'!$D$36</c:f>
              <c:strCache>
                <c:ptCount val="1"/>
                <c:pt idx="0">
                  <c:v>Oriolo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'III SEC'!$B$37:$B$41</c:f>
              <c:strCache>
                <c:ptCount val="5"/>
                <c:pt idx="0">
                  <c:v>liv.1</c:v>
                </c:pt>
                <c:pt idx="1">
                  <c:v>liv.2</c:v>
                </c:pt>
                <c:pt idx="2">
                  <c:v>liv.3</c:v>
                </c:pt>
                <c:pt idx="3">
                  <c:v>liv.4</c:v>
                </c:pt>
                <c:pt idx="4">
                  <c:v>liv.5</c:v>
                </c:pt>
              </c:strCache>
            </c:strRef>
          </c:cat>
          <c:val>
            <c:numRef>
              <c:f>'III SEC'!$D$37:$D$41</c:f>
              <c:numCache>
                <c:formatCode>General</c:formatCode>
                <c:ptCount val="5"/>
                <c:pt idx="0">
                  <c:v>9.25</c:v>
                </c:pt>
                <c:pt idx="1">
                  <c:v>28.08</c:v>
                </c:pt>
                <c:pt idx="2">
                  <c:v>34.299999999999997</c:v>
                </c:pt>
                <c:pt idx="3">
                  <c:v>22.2</c:v>
                </c:pt>
                <c:pt idx="4">
                  <c:v>6.3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3421056"/>
        <c:axId val="216967424"/>
      </c:barChart>
      <c:catAx>
        <c:axId val="13342105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it-IT"/>
          </a:p>
        </c:txPr>
        <c:crossAx val="216967424"/>
        <c:crosses val="autoZero"/>
        <c:auto val="1"/>
        <c:lblAlgn val="ctr"/>
        <c:lblOffset val="100"/>
        <c:noMultiLvlLbl val="0"/>
      </c:catAx>
      <c:valAx>
        <c:axId val="21696742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it-IT"/>
          </a:p>
        </c:txPr>
        <c:crossAx val="13342105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 b="1"/>
          </a:pPr>
          <a:endParaRPr lang="it-IT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it-IT" sz="2400"/>
              <a:t>% livelli matematica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'III SEC'!$C$46</c:f>
              <c:strCache>
                <c:ptCount val="1"/>
                <c:pt idx="0">
                  <c:v>Bassano 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'III SEC'!$B$47:$B$51</c:f>
              <c:strCache>
                <c:ptCount val="5"/>
                <c:pt idx="0">
                  <c:v>liv.1</c:v>
                </c:pt>
                <c:pt idx="1">
                  <c:v>liv.2</c:v>
                </c:pt>
                <c:pt idx="2">
                  <c:v>liv.3</c:v>
                </c:pt>
                <c:pt idx="3">
                  <c:v>liv.4</c:v>
                </c:pt>
                <c:pt idx="4">
                  <c:v>liv.5</c:v>
                </c:pt>
              </c:strCache>
            </c:strRef>
          </c:cat>
          <c:val>
            <c:numRef>
              <c:f>'III SEC'!$C$47:$C$51</c:f>
              <c:numCache>
                <c:formatCode>General</c:formatCode>
                <c:ptCount val="5"/>
                <c:pt idx="0">
                  <c:v>2.5</c:v>
                </c:pt>
                <c:pt idx="1">
                  <c:v>54.2</c:v>
                </c:pt>
                <c:pt idx="2">
                  <c:v>16.7</c:v>
                </c:pt>
                <c:pt idx="3">
                  <c:v>16.7</c:v>
                </c:pt>
                <c:pt idx="4">
                  <c:v>0</c:v>
                </c:pt>
              </c:numCache>
            </c:numRef>
          </c:val>
        </c:ser>
        <c:ser>
          <c:idx val="1"/>
          <c:order val="1"/>
          <c:tx>
            <c:strRef>
              <c:f>'III SEC'!$D$46</c:f>
              <c:strCache>
                <c:ptCount val="1"/>
                <c:pt idx="0">
                  <c:v>Oriolo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'III SEC'!$B$47:$B$51</c:f>
              <c:strCache>
                <c:ptCount val="5"/>
                <c:pt idx="0">
                  <c:v>liv.1</c:v>
                </c:pt>
                <c:pt idx="1">
                  <c:v>liv.2</c:v>
                </c:pt>
                <c:pt idx="2">
                  <c:v>liv.3</c:v>
                </c:pt>
                <c:pt idx="3">
                  <c:v>liv.4</c:v>
                </c:pt>
                <c:pt idx="4">
                  <c:v>liv.5</c:v>
                </c:pt>
              </c:strCache>
            </c:strRef>
          </c:cat>
          <c:val>
            <c:numRef>
              <c:f>'III SEC'!$D$47:$D$51</c:f>
              <c:numCache>
                <c:formatCode>General</c:formatCode>
                <c:ptCount val="5"/>
                <c:pt idx="0">
                  <c:v>25.9</c:v>
                </c:pt>
                <c:pt idx="1">
                  <c:v>21.35</c:v>
                </c:pt>
                <c:pt idx="2">
                  <c:v>31</c:v>
                </c:pt>
                <c:pt idx="3">
                  <c:v>1.55</c:v>
                </c:pt>
                <c:pt idx="4">
                  <c:v>5.85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5930880"/>
        <c:axId val="216969728"/>
      </c:barChart>
      <c:catAx>
        <c:axId val="17593088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100" b="1"/>
            </a:pPr>
            <a:endParaRPr lang="it-IT"/>
          </a:p>
        </c:txPr>
        <c:crossAx val="216969728"/>
        <c:crosses val="autoZero"/>
        <c:auto val="1"/>
        <c:lblAlgn val="ctr"/>
        <c:lblOffset val="100"/>
        <c:noMultiLvlLbl val="0"/>
      </c:catAx>
      <c:valAx>
        <c:axId val="21696972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it-IT"/>
          </a:p>
        </c:txPr>
        <c:crossAx val="17593088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 b="1"/>
          </a:pPr>
          <a:endParaRPr lang="it-IT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it-IT"/>
              <a:t>% livelli reading</a:t>
            </a:r>
          </a:p>
        </c:rich>
      </c:tx>
      <c:layout>
        <c:manualLayout>
          <c:xMode val="edge"/>
          <c:yMode val="edge"/>
          <c:x val="0.28430817610062892"/>
          <c:y val="0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'III SEC'!$H$41</c:f>
              <c:strCache>
                <c:ptCount val="1"/>
                <c:pt idx="0">
                  <c:v>Bassano 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-3.4591194968553458E-2"/>
                  <c:y val="-2.806032660894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'III SEC'!$G$42:$G$44</c:f>
              <c:strCache>
                <c:ptCount val="3"/>
                <c:pt idx="0">
                  <c:v>liv. Pre A1</c:v>
                </c:pt>
                <c:pt idx="1">
                  <c:v>liv.A1</c:v>
                </c:pt>
                <c:pt idx="2">
                  <c:v>liv.A2</c:v>
                </c:pt>
              </c:strCache>
            </c:strRef>
          </c:cat>
          <c:val>
            <c:numRef>
              <c:f>'III SEC'!$H$42:$H$44</c:f>
              <c:numCache>
                <c:formatCode>General</c:formatCode>
                <c:ptCount val="3"/>
                <c:pt idx="0">
                  <c:v>12.5</c:v>
                </c:pt>
                <c:pt idx="1">
                  <c:v>29.2</c:v>
                </c:pt>
                <c:pt idx="2">
                  <c:v>58.3</c:v>
                </c:pt>
              </c:numCache>
            </c:numRef>
          </c:val>
        </c:ser>
        <c:ser>
          <c:idx val="1"/>
          <c:order val="1"/>
          <c:tx>
            <c:strRef>
              <c:f>'III SEC'!$I$41</c:f>
              <c:strCache>
                <c:ptCount val="1"/>
                <c:pt idx="0">
                  <c:v>Oriolo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'III SEC'!$G$42:$G$44</c:f>
              <c:strCache>
                <c:ptCount val="3"/>
                <c:pt idx="0">
                  <c:v>liv. Pre A1</c:v>
                </c:pt>
                <c:pt idx="1">
                  <c:v>liv.A1</c:v>
                </c:pt>
                <c:pt idx="2">
                  <c:v>liv.A2</c:v>
                </c:pt>
              </c:strCache>
            </c:strRef>
          </c:cat>
          <c:val>
            <c:numRef>
              <c:f>'III SEC'!$I$42:$I$44</c:f>
              <c:numCache>
                <c:formatCode>General</c:formatCode>
                <c:ptCount val="3"/>
                <c:pt idx="0">
                  <c:v>9.25</c:v>
                </c:pt>
                <c:pt idx="1">
                  <c:v>28.5</c:v>
                </c:pt>
                <c:pt idx="2">
                  <c:v>61.95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3434880"/>
        <c:axId val="216972032"/>
      </c:barChart>
      <c:catAx>
        <c:axId val="13343488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100" b="1"/>
            </a:pPr>
            <a:endParaRPr lang="it-IT"/>
          </a:p>
        </c:txPr>
        <c:crossAx val="216972032"/>
        <c:crosses val="autoZero"/>
        <c:auto val="1"/>
        <c:lblAlgn val="ctr"/>
        <c:lblOffset val="100"/>
        <c:noMultiLvlLbl val="0"/>
      </c:catAx>
      <c:valAx>
        <c:axId val="21697203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it-IT"/>
          </a:p>
        </c:txPr>
        <c:crossAx val="133434880"/>
        <c:crosses val="autoZero"/>
        <c:crossBetween val="between"/>
      </c:valAx>
      <c:spPr>
        <a:ln>
          <a:solidFill>
            <a:srgbClr val="FF0000"/>
          </a:solidFill>
        </a:ln>
      </c:spPr>
    </c:plotArea>
    <c:legend>
      <c:legendPos val="r"/>
      <c:layout/>
      <c:overlay val="0"/>
      <c:txPr>
        <a:bodyPr/>
        <a:lstStyle/>
        <a:p>
          <a:pPr>
            <a:defRPr sz="1100" b="1"/>
          </a:pPr>
          <a:endParaRPr lang="it-IT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it-IT"/>
              <a:t>% livelli listening</a:t>
            </a:r>
          </a:p>
        </c:rich>
      </c:tx>
      <c:layout>
        <c:manualLayout>
          <c:xMode val="edge"/>
          <c:yMode val="edge"/>
          <c:x val="0.26723270440251573"/>
          <c:y val="0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'III SEC'!$O$41</c:f>
              <c:strCache>
                <c:ptCount val="1"/>
                <c:pt idx="0">
                  <c:v>Bassano 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'III SEC'!$N$42:$N$44</c:f>
              <c:strCache>
                <c:ptCount val="3"/>
                <c:pt idx="0">
                  <c:v>liv. Pre A1</c:v>
                </c:pt>
                <c:pt idx="1">
                  <c:v>liv.A1</c:v>
                </c:pt>
                <c:pt idx="2">
                  <c:v>liv.A2</c:v>
                </c:pt>
              </c:strCache>
            </c:strRef>
          </c:cat>
          <c:val>
            <c:numRef>
              <c:f>'III SEC'!$O$42:$O$44</c:f>
              <c:numCache>
                <c:formatCode>General</c:formatCode>
                <c:ptCount val="3"/>
                <c:pt idx="0">
                  <c:v>8.3000000000000007</c:v>
                </c:pt>
                <c:pt idx="1">
                  <c:v>54.2</c:v>
                </c:pt>
                <c:pt idx="2">
                  <c:v>37.5</c:v>
                </c:pt>
              </c:numCache>
            </c:numRef>
          </c:val>
        </c:ser>
        <c:ser>
          <c:idx val="1"/>
          <c:order val="1"/>
          <c:tx>
            <c:strRef>
              <c:f>'III SEC'!$P$41</c:f>
              <c:strCache>
                <c:ptCount val="1"/>
                <c:pt idx="0">
                  <c:v>Oriolo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'III SEC'!$N$42:$N$44</c:f>
              <c:strCache>
                <c:ptCount val="3"/>
                <c:pt idx="0">
                  <c:v>liv. Pre A1</c:v>
                </c:pt>
                <c:pt idx="1">
                  <c:v>liv.A1</c:v>
                </c:pt>
                <c:pt idx="2">
                  <c:v>liv.A2</c:v>
                </c:pt>
              </c:strCache>
            </c:strRef>
          </c:cat>
          <c:val>
            <c:numRef>
              <c:f>'III SEC'!$P$42:$P$44</c:f>
              <c:numCache>
                <c:formatCode>General</c:formatCode>
                <c:ptCount val="3"/>
                <c:pt idx="0">
                  <c:v>8.4</c:v>
                </c:pt>
                <c:pt idx="1">
                  <c:v>29.25</c:v>
                </c:pt>
                <c:pt idx="2">
                  <c:v>52.35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8092032"/>
        <c:axId val="217498176"/>
      </c:barChart>
      <c:catAx>
        <c:axId val="21809203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100" b="1"/>
            </a:pPr>
            <a:endParaRPr lang="it-IT"/>
          </a:p>
        </c:txPr>
        <c:crossAx val="217498176"/>
        <c:crosses val="autoZero"/>
        <c:auto val="1"/>
        <c:lblAlgn val="ctr"/>
        <c:lblOffset val="100"/>
        <c:noMultiLvlLbl val="0"/>
      </c:catAx>
      <c:valAx>
        <c:axId val="21749817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it-IT"/>
          </a:p>
        </c:txPr>
        <c:crossAx val="218092032"/>
        <c:crosses val="autoZero"/>
        <c:crossBetween val="between"/>
      </c:valAx>
      <c:spPr>
        <a:ln>
          <a:solidFill>
            <a:srgbClr val="FF0000"/>
          </a:solidFill>
        </a:ln>
      </c:spPr>
    </c:plotArea>
    <c:legend>
      <c:legendPos val="r"/>
      <c:layout/>
      <c:overlay val="0"/>
      <c:txPr>
        <a:bodyPr/>
        <a:lstStyle/>
        <a:p>
          <a:pPr>
            <a:defRPr sz="1100" b="1"/>
          </a:pPr>
          <a:endParaRPr lang="it-IT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angolo rettangolo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grpSp>
        <p:nvGrpSpPr>
          <p:cNvPr id="2" name="Gruppo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igura a mano libera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igura a mano libera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igura a mano libera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nettore 1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D285117-EDDA-4250-8CD7-873285C2D10F}" type="datetimeFigureOut">
              <a:rPr lang="it-IT" smtClean="0"/>
              <a:t>01/11/2018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7E2D2C8-2CE3-4A40-9806-6B2CB50BC30A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285117-EDDA-4250-8CD7-873285C2D10F}" type="datetimeFigureOut">
              <a:rPr lang="it-IT" smtClean="0"/>
              <a:t>01/11/2018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E2D2C8-2CE3-4A40-9806-6B2CB50BC30A}" type="slidenum">
              <a:rPr lang="it-IT" smtClean="0"/>
              <a:t>‹N›</a:t>
            </a:fld>
            <a:endParaRPr lang="it-IT"/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285117-EDDA-4250-8CD7-873285C2D10F}" type="datetimeFigureOut">
              <a:rPr lang="it-IT" smtClean="0"/>
              <a:t>01/11/2018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E2D2C8-2CE3-4A40-9806-6B2CB50BC30A}" type="slidenum">
              <a:rPr lang="it-IT" smtClean="0"/>
              <a:t>‹N›</a:t>
            </a:fld>
            <a:endParaRPr lang="it-IT"/>
          </a:p>
        </p:txBody>
      </p:sp>
      <p:sp>
        <p:nvSpPr>
          <p:cNvPr id="7" name="Gallone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Gallone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285117-EDDA-4250-8CD7-873285C2D10F}" type="datetimeFigureOut">
              <a:rPr lang="it-IT" smtClean="0"/>
              <a:t>01/11/2018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E2D2C8-2CE3-4A40-9806-6B2CB50BC30A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olo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285117-EDDA-4250-8CD7-873285C2D10F}" type="datetimeFigureOut">
              <a:rPr lang="it-IT" smtClean="0"/>
              <a:t>01/11/2018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E2D2C8-2CE3-4A40-9806-6B2CB50BC30A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285117-EDDA-4250-8CD7-873285C2D10F}" type="datetimeFigureOut">
              <a:rPr lang="it-IT" smtClean="0"/>
              <a:t>01/11/2018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E2D2C8-2CE3-4A40-9806-6B2CB50BC30A}" type="slidenum">
              <a:rPr lang="it-IT" smtClean="0"/>
              <a:t>‹N›</a:t>
            </a:fld>
            <a:endParaRPr lang="it-IT"/>
          </a:p>
        </p:txBody>
      </p:sp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285117-EDDA-4250-8CD7-873285C2D10F}" type="datetimeFigureOut">
              <a:rPr lang="it-IT" smtClean="0"/>
              <a:t>01/11/2018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E2D2C8-2CE3-4A40-9806-6B2CB50BC30A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D285117-EDDA-4250-8CD7-873285C2D10F}" type="datetimeFigureOut">
              <a:rPr lang="it-IT" smtClean="0"/>
              <a:t>01/11/2018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E2D2C8-2CE3-4A40-9806-6B2CB50BC30A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D285117-EDDA-4250-8CD7-873285C2D10F}" type="datetimeFigureOut">
              <a:rPr lang="it-IT" smtClean="0"/>
              <a:t>01/11/2018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7E2D2C8-2CE3-4A40-9806-6B2CB50BC30A}" type="slidenum">
              <a:rPr lang="it-IT" smtClean="0"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igura a mano libera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iangolo rettangolo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Connettore 1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Gallone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Gallone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285117-EDDA-4250-8CD7-873285C2D10F}" type="datetimeFigureOut">
              <a:rPr lang="it-IT" smtClean="0"/>
              <a:t>01/11/2018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E2D2C8-2CE3-4A40-9806-6B2CB50BC30A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285117-EDDA-4250-8CD7-873285C2D10F}" type="datetimeFigureOut">
              <a:rPr lang="it-IT" smtClean="0"/>
              <a:t>01/11/2018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E2D2C8-2CE3-4A40-9806-6B2CB50BC30A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igura a mano libera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igura a mano libera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iangolo rettango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Connettore 1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D285117-EDDA-4250-8CD7-873285C2D10F}" type="datetimeFigureOut">
              <a:rPr lang="it-IT" smtClean="0"/>
              <a:t>01/11/2018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7E2D2C8-2CE3-4A40-9806-6B2CB50BC30A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15616" y="3140968"/>
            <a:ext cx="7772400" cy="1161474"/>
          </a:xfrm>
        </p:spPr>
        <p:txBody>
          <a:bodyPr/>
          <a:lstStyle/>
          <a:p>
            <a:r>
              <a:rPr lang="it-IT" dirty="0" smtClean="0"/>
              <a:t>Risultati INVALSI 2018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43608" y="4653136"/>
            <a:ext cx="7772400" cy="1199704"/>
          </a:xfrm>
        </p:spPr>
        <p:txBody>
          <a:bodyPr/>
          <a:lstStyle/>
          <a:p>
            <a:pPr algn="r"/>
            <a:r>
              <a:rPr lang="it-IT" dirty="0" smtClean="0">
                <a:solidFill>
                  <a:schemeClr val="tx1"/>
                </a:solidFill>
              </a:rPr>
              <a:t>F.S. </a:t>
            </a:r>
            <a:r>
              <a:rPr lang="it-IT" dirty="0" err="1" smtClean="0">
                <a:solidFill>
                  <a:schemeClr val="tx1"/>
                </a:solidFill>
              </a:rPr>
              <a:t>ins</a:t>
            </a:r>
            <a:r>
              <a:rPr lang="it-IT" dirty="0" smtClean="0">
                <a:solidFill>
                  <a:schemeClr val="tx1"/>
                </a:solidFill>
              </a:rPr>
              <a:t>. </a:t>
            </a:r>
            <a:r>
              <a:rPr lang="it-IT" dirty="0" err="1" smtClean="0">
                <a:solidFill>
                  <a:schemeClr val="tx1"/>
                </a:solidFill>
              </a:rPr>
              <a:t>Fravolini</a:t>
            </a:r>
            <a:r>
              <a:rPr lang="it-IT" dirty="0" smtClean="0">
                <a:solidFill>
                  <a:schemeClr val="tx1"/>
                </a:solidFill>
              </a:rPr>
              <a:t> Anna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3779912" y="1412776"/>
            <a:ext cx="49685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it-IT" sz="3200" dirty="0"/>
              <a:t>I.C. </a:t>
            </a:r>
            <a:r>
              <a:rPr lang="it-IT" sz="3200" dirty="0" smtClean="0"/>
              <a:t>BASSANO ROMANO </a:t>
            </a:r>
            <a:endParaRPr lang="it-IT" sz="3200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2948">
            <a:off x="776425" y="420969"/>
            <a:ext cx="2346963" cy="28671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</p:pic>
    </p:spTree>
    <p:extLst>
      <p:ext uri="{BB962C8B-B14F-4D97-AF65-F5344CB8AC3E}">
        <p14:creationId xmlns:p14="http://schemas.microsoft.com/office/powerpoint/2010/main" val="19863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5675316"/>
              </p:ext>
            </p:extLst>
          </p:nvPr>
        </p:nvGraphicFramePr>
        <p:xfrm>
          <a:off x="1043608" y="1844824"/>
          <a:ext cx="7056784" cy="3705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 smtClean="0"/>
              <a:t>CLASSI SECONDE SCUOLA PRIMARIA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1935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6633430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Italiano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5259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2924674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Matematica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1322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0153396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Matematica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3371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0224520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Livelli di apprendimento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7688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413007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Livelli di apprendimento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7720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Segnaposto contenut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3975828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CLASSI QUINTE SCUOLA PRIMARIA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3730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6993917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Italiano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3367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Segnaposto contenut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2464864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Matematica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393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8667800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Matematica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628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egnaposto contenut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6368263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Inglese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7059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egnaposto contenut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7189416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it-IT" sz="3200" dirty="0" smtClean="0"/>
              <a:t>CLASSI TERZE S. SEC. DI PRIMO GRADO</a:t>
            </a:r>
            <a:br>
              <a:rPr lang="it-IT" sz="3200" dirty="0" smtClean="0"/>
            </a:br>
            <a:r>
              <a:rPr lang="it-IT" sz="3200" dirty="0" smtClean="0"/>
              <a:t>ITALIANO - MATEMATICA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158195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1017129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Inglese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3425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9933048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 smtClean="0"/>
              <a:t>Distribuzione degli studenti nei livelli di apprendimento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2505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a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7380683"/>
              </p:ext>
            </p:extLst>
          </p:nvPr>
        </p:nvGraphicFramePr>
        <p:xfrm>
          <a:off x="971600" y="1196752"/>
          <a:ext cx="6912768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3595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Segnaposto contenuto 1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01807615"/>
              </p:ext>
            </p:extLst>
          </p:nvPr>
        </p:nvGraphicFramePr>
        <p:xfrm>
          <a:off x="539552" y="1196752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Segnaposto contenuto 1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38546567"/>
              </p:ext>
            </p:extLst>
          </p:nvPr>
        </p:nvGraphicFramePr>
        <p:xfrm>
          <a:off x="4644008" y="1196752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4133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9552" y="548680"/>
            <a:ext cx="8131617" cy="1829761"/>
          </a:xfrm>
        </p:spPr>
        <p:txBody>
          <a:bodyPr/>
          <a:lstStyle/>
          <a:p>
            <a:r>
              <a:rPr lang="it-IT" dirty="0" smtClean="0"/>
              <a:t>Grazie per l’attenzione !</a:t>
            </a: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492896"/>
            <a:ext cx="3518321" cy="258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2645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le">
  <a:themeElements>
    <a:clrScheme name="Vial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Vial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Vial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69</TotalTime>
  <Words>100</Words>
  <Application>Microsoft Office PowerPoint</Application>
  <PresentationFormat>Presentazione su schermo (4:3)</PresentationFormat>
  <Paragraphs>40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19" baseType="lpstr">
      <vt:lpstr>Viale</vt:lpstr>
      <vt:lpstr>Risultati INVALSI 2018</vt:lpstr>
      <vt:lpstr>CLASSI SECONDE SCUOLA PRIMARIA</vt:lpstr>
      <vt:lpstr>Italiano</vt:lpstr>
      <vt:lpstr>Matematica</vt:lpstr>
      <vt:lpstr>Matematica</vt:lpstr>
      <vt:lpstr>Livelli di apprendimento</vt:lpstr>
      <vt:lpstr>Livelli di apprendimento</vt:lpstr>
      <vt:lpstr>CLASSI QUINTE SCUOLA PRIMARIA</vt:lpstr>
      <vt:lpstr>Italiano </vt:lpstr>
      <vt:lpstr>Matematica </vt:lpstr>
      <vt:lpstr>Matematica </vt:lpstr>
      <vt:lpstr>Inglese </vt:lpstr>
      <vt:lpstr>CLASSI TERZE S. SEC. DI PRIMO GRADO ITALIANO - MATEMATICA</vt:lpstr>
      <vt:lpstr>Inglese </vt:lpstr>
      <vt:lpstr>Distribuzione degli studenti nei livelli di apprendimento</vt:lpstr>
      <vt:lpstr>Presentazione standard di PowerPoint</vt:lpstr>
      <vt:lpstr>Presentazione standard di PowerPoint</vt:lpstr>
      <vt:lpstr>Grazie per l’attenzione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Risultati INVALSI 2018</dc:title>
  <dc:creator>fravo</dc:creator>
  <cp:lastModifiedBy>fravo</cp:lastModifiedBy>
  <cp:revision>8</cp:revision>
  <dcterms:created xsi:type="dcterms:W3CDTF">2018-11-01T16:43:56Z</dcterms:created>
  <dcterms:modified xsi:type="dcterms:W3CDTF">2018-11-01T17:54:55Z</dcterms:modified>
</cp:coreProperties>
</file>