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nvalsi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II!$H$6</c:f>
              <c:strCache>
                <c:ptCount val="1"/>
                <c:pt idx="0">
                  <c:v>italiano</c:v>
                </c:pt>
              </c:strCache>
            </c:strRef>
          </c:tx>
          <c:dLbls>
            <c:showVal val="1"/>
          </c:dLbls>
          <c:cat>
            <c:strRef>
              <c:f>II!$I$5:$L$5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II!$I$6:$L$6</c:f>
              <c:numCache>
                <c:formatCode>General</c:formatCode>
                <c:ptCount val="4"/>
                <c:pt idx="0">
                  <c:v>43.8</c:v>
                </c:pt>
                <c:pt idx="1">
                  <c:v>51.75</c:v>
                </c:pt>
                <c:pt idx="2">
                  <c:v>42.3</c:v>
                </c:pt>
                <c:pt idx="3">
                  <c:v>41.8</c:v>
                </c:pt>
              </c:numCache>
            </c:numRef>
          </c:val>
        </c:ser>
        <c:ser>
          <c:idx val="1"/>
          <c:order val="1"/>
          <c:tx>
            <c:strRef>
              <c:f>II!$H$7</c:f>
              <c:strCache>
                <c:ptCount val="1"/>
                <c:pt idx="0">
                  <c:v>matematica</c:v>
                </c:pt>
              </c:strCache>
            </c:strRef>
          </c:tx>
          <c:dLbls>
            <c:dLbl>
              <c:idx val="1"/>
              <c:layout>
                <c:manualLayout>
                  <c:x val="3.8888888888888841E-2"/>
                  <c:y val="4.6296296296296328E-3"/>
                </c:manualLayout>
              </c:layout>
              <c:showVal val="1"/>
            </c:dLbl>
            <c:showVal val="1"/>
          </c:dLbls>
          <c:cat>
            <c:strRef>
              <c:f>II!$I$5:$L$5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II!$I$7:$L$7</c:f>
              <c:numCache>
                <c:formatCode>General</c:formatCode>
                <c:ptCount val="4"/>
                <c:pt idx="0">
                  <c:v>57.95</c:v>
                </c:pt>
                <c:pt idx="1">
                  <c:v>53.25</c:v>
                </c:pt>
                <c:pt idx="2">
                  <c:v>52.1</c:v>
                </c:pt>
                <c:pt idx="3">
                  <c:v>52.4</c:v>
                </c:pt>
              </c:numCache>
            </c:numRef>
          </c:val>
        </c:ser>
        <c:axId val="62084608"/>
        <c:axId val="62086144"/>
      </c:barChart>
      <c:catAx>
        <c:axId val="62084608"/>
        <c:scaling>
          <c:orientation val="minMax"/>
        </c:scaling>
        <c:axPos val="b"/>
        <c:majorTickMark val="none"/>
        <c:tickLblPos val="nextTo"/>
        <c:crossAx val="62086144"/>
        <c:crosses val="autoZero"/>
        <c:auto val="1"/>
        <c:lblAlgn val="ctr"/>
        <c:lblOffset val="100"/>
      </c:catAx>
      <c:valAx>
        <c:axId val="6208614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noFill/>
        </c:spPr>
        <c:crossAx val="620846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tri">
      <a:solidFill>
        <a:schemeClr val="accent2">
          <a:lumMod val="75000"/>
        </a:schemeClr>
      </a:solidFill>
      <a:bevel/>
    </a:ln>
    <a:scene3d>
      <a:camera prst="orthographicFront"/>
      <a:lightRig rig="threePt" dir="t"/>
    </a:scene3d>
    <a:sp3d>
      <a:bevelT w="25400"/>
      <a:bevelB w="25400"/>
    </a:sp3d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II!$H$15</c:f>
              <c:strCache>
                <c:ptCount val="1"/>
                <c:pt idx="0">
                  <c:v>testo narrativo</c:v>
                </c:pt>
              </c:strCache>
            </c:strRef>
          </c:tx>
          <c:dLbls>
            <c:showVal val="1"/>
          </c:dLbls>
          <c:cat>
            <c:strRef>
              <c:f>II!$I$14:$K$14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II!$I$15:$K$15</c:f>
              <c:numCache>
                <c:formatCode>General</c:formatCode>
                <c:ptCount val="3"/>
                <c:pt idx="0">
                  <c:v>42.7</c:v>
                </c:pt>
                <c:pt idx="1">
                  <c:v>49.65</c:v>
                </c:pt>
                <c:pt idx="2">
                  <c:v>42.6</c:v>
                </c:pt>
              </c:numCache>
            </c:numRef>
          </c:val>
        </c:ser>
        <c:ser>
          <c:idx val="1"/>
          <c:order val="1"/>
          <c:tx>
            <c:strRef>
              <c:f>II!$H$16</c:f>
              <c:strCache>
                <c:ptCount val="1"/>
                <c:pt idx="0">
                  <c:v>esercizi linguistici</c:v>
                </c:pt>
              </c:strCache>
            </c:strRef>
          </c:tx>
          <c:dLbls>
            <c:showVal val="1"/>
          </c:dLbls>
          <c:cat>
            <c:strRef>
              <c:f>II!$I$14:$K$14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II!$I$16:$K$16</c:f>
              <c:numCache>
                <c:formatCode>General</c:formatCode>
                <c:ptCount val="3"/>
                <c:pt idx="0">
                  <c:v>46.25</c:v>
                </c:pt>
                <c:pt idx="1">
                  <c:v>49.65</c:v>
                </c:pt>
                <c:pt idx="2">
                  <c:v>34.799999999999997</c:v>
                </c:pt>
              </c:numCache>
            </c:numRef>
          </c:val>
        </c:ser>
        <c:axId val="62088704"/>
        <c:axId val="62099840"/>
      </c:barChart>
      <c:catAx>
        <c:axId val="62088704"/>
        <c:scaling>
          <c:orientation val="minMax"/>
        </c:scaling>
        <c:axPos val="b"/>
        <c:majorTickMark val="none"/>
        <c:tickLblPos val="nextTo"/>
        <c:crossAx val="62099840"/>
        <c:crosses val="autoZero"/>
        <c:auto val="1"/>
        <c:lblAlgn val="ctr"/>
        <c:lblOffset val="100"/>
      </c:catAx>
      <c:valAx>
        <c:axId val="620998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2088704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path path="shape">
        <a:fillToRect l="50000" t="50000" r="50000" b="50000"/>
      </a:path>
      <a:tileRect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II!$H$24</c:f>
              <c:strCache>
                <c:ptCount val="1"/>
                <c:pt idx="0">
                  <c:v>numeri</c:v>
                </c:pt>
              </c:strCache>
            </c:strRef>
          </c:tx>
          <c:dLbls>
            <c:dLbl>
              <c:idx val="2"/>
              <c:layout>
                <c:manualLayout>
                  <c:x val="-1.9444444444444445E-2"/>
                  <c:y val="0"/>
                </c:manualLayout>
              </c:layout>
              <c:showVal val="1"/>
            </c:dLbl>
            <c:showVal val="1"/>
          </c:dLbls>
          <c:cat>
            <c:strRef>
              <c:f>II!$I$23:$K$23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II!$I$24:$K$24</c:f>
              <c:numCache>
                <c:formatCode>General</c:formatCode>
                <c:ptCount val="3"/>
                <c:pt idx="0">
                  <c:v>58.2</c:v>
                </c:pt>
                <c:pt idx="1">
                  <c:v>51.5</c:v>
                </c:pt>
                <c:pt idx="2">
                  <c:v>50.4</c:v>
                </c:pt>
              </c:numCache>
            </c:numRef>
          </c:val>
        </c:ser>
        <c:ser>
          <c:idx val="1"/>
          <c:order val="1"/>
          <c:tx>
            <c:strRef>
              <c:f>II!$H$25</c:f>
              <c:strCache>
                <c:ptCount val="1"/>
                <c:pt idx="0">
                  <c:v>dati e previsioni</c:v>
                </c:pt>
              </c:strCache>
            </c:strRef>
          </c:tx>
          <c:dLbls>
            <c:showVal val="1"/>
          </c:dLbls>
          <c:cat>
            <c:strRef>
              <c:f>II!$I$23:$K$23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II!$I$25:$K$25</c:f>
              <c:numCache>
                <c:formatCode>0.0</c:formatCode>
                <c:ptCount val="3"/>
                <c:pt idx="0">
                  <c:v>47.75</c:v>
                </c:pt>
                <c:pt idx="1">
                  <c:v>48.05</c:v>
                </c:pt>
                <c:pt idx="2" formatCode="General">
                  <c:v>48.4</c:v>
                </c:pt>
              </c:numCache>
            </c:numRef>
          </c:val>
        </c:ser>
        <c:ser>
          <c:idx val="2"/>
          <c:order val="2"/>
          <c:tx>
            <c:strRef>
              <c:f>II!$H$26</c:f>
              <c:strCache>
                <c:ptCount val="1"/>
                <c:pt idx="0">
                  <c:v>spazio e figure</c:v>
                </c:pt>
              </c:strCache>
            </c:strRef>
          </c:tx>
          <c:dLbls>
            <c:showVal val="1"/>
          </c:dLbls>
          <c:cat>
            <c:strRef>
              <c:f>II!$I$23:$K$23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II!$I$26:$K$26</c:f>
              <c:numCache>
                <c:formatCode>0.0</c:formatCode>
                <c:ptCount val="3"/>
                <c:pt idx="0" formatCode="General">
                  <c:v>61.6</c:v>
                </c:pt>
                <c:pt idx="1">
                  <c:v>58.55</c:v>
                </c:pt>
                <c:pt idx="2" formatCode="General">
                  <c:v>58.6</c:v>
                </c:pt>
              </c:numCache>
            </c:numRef>
          </c:val>
        </c:ser>
        <c:axId val="62765696"/>
        <c:axId val="62916480"/>
      </c:barChart>
      <c:catAx>
        <c:axId val="62765696"/>
        <c:scaling>
          <c:orientation val="minMax"/>
        </c:scaling>
        <c:axPos val="b"/>
        <c:majorTickMark val="none"/>
        <c:tickLblPos val="nextTo"/>
        <c:crossAx val="62916480"/>
        <c:crosses val="autoZero"/>
        <c:auto val="1"/>
        <c:lblAlgn val="ctr"/>
        <c:lblOffset val="100"/>
      </c:catAx>
      <c:valAx>
        <c:axId val="629164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2765696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II!$H$35</c:f>
              <c:strCache>
                <c:ptCount val="1"/>
                <c:pt idx="0">
                  <c:v>conoscere</c:v>
                </c:pt>
              </c:strCache>
            </c:strRef>
          </c:tx>
          <c:dLbls>
            <c:showVal val="1"/>
          </c:dLbls>
          <c:cat>
            <c:strRef>
              <c:f>II!$I$34:$K$34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II!$I$35:$K$35</c:f>
              <c:numCache>
                <c:formatCode>General</c:formatCode>
                <c:ptCount val="3"/>
                <c:pt idx="0">
                  <c:v>57.7</c:v>
                </c:pt>
                <c:pt idx="1">
                  <c:v>52.599999999999994</c:v>
                </c:pt>
                <c:pt idx="2">
                  <c:v>52.8</c:v>
                </c:pt>
              </c:numCache>
            </c:numRef>
          </c:val>
        </c:ser>
        <c:ser>
          <c:idx val="1"/>
          <c:order val="1"/>
          <c:tx>
            <c:strRef>
              <c:f>II!$H$36</c:f>
              <c:strCache>
                <c:ptCount val="1"/>
                <c:pt idx="0">
                  <c:v>risolvere problemi</c:v>
                </c:pt>
              </c:strCache>
            </c:strRef>
          </c:tx>
          <c:dLbls>
            <c:dLbl>
              <c:idx val="0"/>
              <c:layout>
                <c:manualLayout>
                  <c:x val="5.5555555555555552E-2"/>
                  <c:y val="4.2598509052183204E-3"/>
                </c:manualLayout>
              </c:layout>
              <c:showVal val="1"/>
            </c:dLbl>
            <c:showVal val="1"/>
          </c:dLbls>
          <c:cat>
            <c:strRef>
              <c:f>II!$I$34:$K$34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II!$I$36:$K$36</c:f>
              <c:numCache>
                <c:formatCode>General</c:formatCode>
                <c:ptCount val="3"/>
                <c:pt idx="0">
                  <c:v>57.65</c:v>
                </c:pt>
                <c:pt idx="1">
                  <c:v>53.400000000000006</c:v>
                </c:pt>
                <c:pt idx="2">
                  <c:v>51.2</c:v>
                </c:pt>
              </c:numCache>
            </c:numRef>
          </c:val>
        </c:ser>
        <c:ser>
          <c:idx val="2"/>
          <c:order val="2"/>
          <c:tx>
            <c:strRef>
              <c:f>II!$H$37</c:f>
              <c:strCache>
                <c:ptCount val="1"/>
                <c:pt idx="0">
                  <c:v>argomentare</c:v>
                </c:pt>
              </c:strCache>
            </c:strRef>
          </c:tx>
          <c:dLbls>
            <c:dLbl>
              <c:idx val="1"/>
              <c:layout>
                <c:manualLayout>
                  <c:x val="2.4999999999999949E-2"/>
                  <c:y val="1.2779552715654953E-2"/>
                </c:manualLayout>
              </c:layout>
              <c:showVal val="1"/>
            </c:dLbl>
            <c:showVal val="1"/>
          </c:dLbls>
          <c:cat>
            <c:strRef>
              <c:f>II!$I$34:$K$34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II!$I$37:$K$37</c:f>
              <c:numCache>
                <c:formatCode>General</c:formatCode>
                <c:ptCount val="3"/>
                <c:pt idx="0">
                  <c:v>52.5</c:v>
                </c:pt>
                <c:pt idx="1">
                  <c:v>53.8</c:v>
                </c:pt>
                <c:pt idx="2">
                  <c:v>53.7</c:v>
                </c:pt>
              </c:numCache>
            </c:numRef>
          </c:val>
        </c:ser>
        <c:axId val="79265152"/>
        <c:axId val="79381248"/>
      </c:barChart>
      <c:catAx>
        <c:axId val="79265152"/>
        <c:scaling>
          <c:orientation val="minMax"/>
        </c:scaling>
        <c:axPos val="b"/>
        <c:majorTickMark val="none"/>
        <c:tickLblPos val="nextTo"/>
        <c:crossAx val="79381248"/>
        <c:crosses val="autoZero"/>
        <c:auto val="1"/>
        <c:lblAlgn val="ctr"/>
        <c:lblOffset val="100"/>
      </c:catAx>
      <c:valAx>
        <c:axId val="793812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265152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II!$J$50</c:f>
              <c:strCache>
                <c:ptCount val="1"/>
                <c:pt idx="0">
                  <c:v>bassano</c:v>
                </c:pt>
              </c:strCache>
            </c:strRef>
          </c:tx>
          <c:dLbls>
            <c:dLbl>
              <c:idx val="0"/>
              <c:layout>
                <c:manualLayout>
                  <c:x val="-3.333333333333334E-2"/>
                  <c:y val="1.38888888888889E-2"/>
                </c:manualLayout>
              </c:layout>
              <c:showVal val="1"/>
            </c:dLbl>
            <c:dLbl>
              <c:idx val="3"/>
              <c:layout>
                <c:manualLayout>
                  <c:x val="-1.9444444444444445E-2"/>
                  <c:y val="4.629629629629632E-3"/>
                </c:manualLayout>
              </c:layout>
              <c:showVal val="1"/>
            </c:dLbl>
            <c:dLbl>
              <c:idx val="4"/>
              <c:layout>
                <c:manualLayout>
                  <c:x val="-3.6111111111111129E-2"/>
                  <c:y val="1.38888888888889E-2"/>
                </c:manualLayout>
              </c:layout>
              <c:showVal val="1"/>
            </c:dLbl>
            <c:showVal val="1"/>
          </c:dLbls>
          <c:cat>
            <c:strRef>
              <c:f>II!$I$51:$I$55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II!$J$51:$J$55</c:f>
              <c:numCache>
                <c:formatCode>General</c:formatCode>
                <c:ptCount val="5"/>
                <c:pt idx="0">
                  <c:v>24.4</c:v>
                </c:pt>
                <c:pt idx="1">
                  <c:v>17.100000000000001</c:v>
                </c:pt>
                <c:pt idx="2">
                  <c:v>17.100000000000001</c:v>
                </c:pt>
                <c:pt idx="3">
                  <c:v>17.100000000000001</c:v>
                </c:pt>
                <c:pt idx="4">
                  <c:v>24.4</c:v>
                </c:pt>
              </c:numCache>
            </c:numRef>
          </c:val>
        </c:ser>
        <c:ser>
          <c:idx val="1"/>
          <c:order val="1"/>
          <c:tx>
            <c:strRef>
              <c:f>II!$K$50</c:f>
              <c:strCache>
                <c:ptCount val="1"/>
                <c:pt idx="0">
                  <c:v>oriolo</c:v>
                </c:pt>
              </c:strCache>
            </c:strRef>
          </c:tx>
          <c:dLbls>
            <c:showVal val="1"/>
          </c:dLbls>
          <c:cat>
            <c:strRef>
              <c:f>II!$I$51:$I$55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II!$K$51:$K$55</c:f>
              <c:numCache>
                <c:formatCode>General</c:formatCode>
                <c:ptCount val="5"/>
                <c:pt idx="0">
                  <c:v>30</c:v>
                </c:pt>
                <c:pt idx="1">
                  <c:v>6.7</c:v>
                </c:pt>
                <c:pt idx="2">
                  <c:v>10</c:v>
                </c:pt>
                <c:pt idx="3">
                  <c:v>16.7</c:v>
                </c:pt>
                <c:pt idx="4">
                  <c:v>36.700000000000003</c:v>
                </c:pt>
              </c:numCache>
            </c:numRef>
          </c:val>
        </c:ser>
        <c:axId val="94591232"/>
        <c:axId val="97362304"/>
      </c:barChart>
      <c:catAx>
        <c:axId val="94591232"/>
        <c:scaling>
          <c:orientation val="minMax"/>
        </c:scaling>
        <c:axPos val="b"/>
        <c:majorTickMark val="none"/>
        <c:tickLblPos val="nextTo"/>
        <c:crossAx val="97362304"/>
        <c:crosses val="autoZero"/>
        <c:auto val="1"/>
        <c:lblAlgn val="ctr"/>
        <c:lblOffset val="100"/>
      </c:catAx>
      <c:valAx>
        <c:axId val="973623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94591232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  <a:tileRect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II!$B$60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1.9444444444444445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1.9444444444444445E-2"/>
                  <c:y val="4.243778136006679E-17"/>
                </c:manualLayout>
              </c:layout>
              <c:showVal val="1"/>
            </c:dLbl>
            <c:dLbl>
              <c:idx val="3"/>
              <c:layout>
                <c:manualLayout>
                  <c:x val="-2.5000000000000001E-2"/>
                  <c:y val="0"/>
                </c:manualLayout>
              </c:layout>
              <c:showVal val="1"/>
            </c:dLbl>
            <c:showVal val="1"/>
          </c:dLbls>
          <c:cat>
            <c:multiLvlStrRef>
              <c:f>II!$C$58:$F$59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II!$C$60:$F$60</c:f>
              <c:numCache>
                <c:formatCode>General</c:formatCode>
                <c:ptCount val="4"/>
                <c:pt idx="0">
                  <c:v>67.900000000000006</c:v>
                </c:pt>
                <c:pt idx="1">
                  <c:v>62.3</c:v>
                </c:pt>
                <c:pt idx="2">
                  <c:v>63</c:v>
                </c:pt>
                <c:pt idx="3">
                  <c:v>61</c:v>
                </c:pt>
              </c:numCache>
            </c:numRef>
          </c:val>
        </c:ser>
        <c:ser>
          <c:idx val="1"/>
          <c:order val="1"/>
          <c:tx>
            <c:strRef>
              <c:f>II!$B$61</c:f>
              <c:strCache>
                <c:ptCount val="1"/>
                <c:pt idx="0">
                  <c:v>2015</c:v>
                </c:pt>
              </c:strCache>
            </c:strRef>
          </c:tx>
          <c:dLbls>
            <c:showVal val="1"/>
          </c:dLbls>
          <c:cat>
            <c:multiLvlStrRef>
              <c:f>II!$C$58:$F$59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II!$C$61:$F$61</c:f>
              <c:numCache>
                <c:formatCode>General</c:formatCode>
                <c:ptCount val="4"/>
                <c:pt idx="0">
                  <c:v>65</c:v>
                </c:pt>
                <c:pt idx="1">
                  <c:v>57.7</c:v>
                </c:pt>
                <c:pt idx="2">
                  <c:v>58</c:v>
                </c:pt>
                <c:pt idx="3">
                  <c:v>56.4</c:v>
                </c:pt>
              </c:numCache>
            </c:numRef>
          </c:val>
        </c:ser>
        <c:ser>
          <c:idx val="2"/>
          <c:order val="2"/>
          <c:tx>
            <c:strRef>
              <c:f>II!$B$62</c:f>
              <c:strCache>
                <c:ptCount val="1"/>
                <c:pt idx="0">
                  <c:v>2016</c:v>
                </c:pt>
              </c:strCache>
            </c:strRef>
          </c:tx>
          <c:dLbls>
            <c:dLbl>
              <c:idx val="0"/>
              <c:layout>
                <c:manualLayout>
                  <c:x val="2.5000000000000001E-2"/>
                  <c:y val="4.6296296296295895E-3"/>
                </c:manualLayout>
              </c:layout>
              <c:showVal val="1"/>
            </c:dLbl>
            <c:dLbl>
              <c:idx val="3"/>
              <c:layout>
                <c:manualLayout>
                  <c:x val="1.6666666666666781E-2"/>
                  <c:y val="0"/>
                </c:manualLayout>
              </c:layout>
              <c:showVal val="1"/>
            </c:dLbl>
            <c:showVal val="1"/>
          </c:dLbls>
          <c:cat>
            <c:multiLvlStrRef>
              <c:f>II!$C$58:$F$59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II!$C$62:$F$62</c:f>
              <c:numCache>
                <c:formatCode>General</c:formatCode>
                <c:ptCount val="4"/>
                <c:pt idx="0">
                  <c:v>56.5</c:v>
                </c:pt>
                <c:pt idx="1">
                  <c:v>49</c:v>
                </c:pt>
                <c:pt idx="2">
                  <c:v>49.8</c:v>
                </c:pt>
                <c:pt idx="3">
                  <c:v>48.2</c:v>
                </c:pt>
              </c:numCache>
            </c:numRef>
          </c:val>
        </c:ser>
        <c:ser>
          <c:idx val="3"/>
          <c:order val="3"/>
          <c:tx>
            <c:strRef>
              <c:f>II!$B$63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1.9444444444444445E-2"/>
                  <c:y val="9.2592592592592692E-3"/>
                </c:manualLayout>
              </c:layout>
              <c:showVal val="1"/>
            </c:dLbl>
            <c:dLbl>
              <c:idx val="3"/>
              <c:layout>
                <c:manualLayout>
                  <c:x val="2.2222222222222247E-2"/>
                  <c:y val="2.3148148148148147E-2"/>
                </c:manualLayout>
              </c:layout>
              <c:showVal val="1"/>
            </c:dLbl>
            <c:showVal val="1"/>
          </c:dLbls>
          <c:cat>
            <c:multiLvlStrRef>
              <c:f>II!$C$58:$F$59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II!$C$63:$F$63</c:f>
              <c:numCache>
                <c:formatCode>General</c:formatCode>
                <c:ptCount val="4"/>
                <c:pt idx="0">
                  <c:v>45.5</c:v>
                </c:pt>
                <c:pt idx="1">
                  <c:v>42.3</c:v>
                </c:pt>
                <c:pt idx="2">
                  <c:v>42.7</c:v>
                </c:pt>
                <c:pt idx="3">
                  <c:v>41.8</c:v>
                </c:pt>
              </c:numCache>
            </c:numRef>
          </c:val>
        </c:ser>
        <c:axId val="60680064"/>
        <c:axId val="60681600"/>
      </c:barChart>
      <c:catAx>
        <c:axId val="60680064"/>
        <c:scaling>
          <c:orientation val="minMax"/>
        </c:scaling>
        <c:axPos val="b"/>
        <c:numFmt formatCode="General" sourceLinked="1"/>
        <c:majorTickMark val="none"/>
        <c:tickLblPos val="nextTo"/>
        <c:crossAx val="60681600"/>
        <c:crosses val="autoZero"/>
        <c:auto val="1"/>
        <c:lblAlgn val="ctr"/>
        <c:lblOffset val="100"/>
        <c:tickMarkSkip val="2"/>
      </c:catAx>
      <c:valAx>
        <c:axId val="606816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0680064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  <a:tileRect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II!$H$60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1.6666666666666677E-2"/>
                  <c:y val="4.243778136006679E-17"/>
                </c:manualLayout>
              </c:layout>
              <c:showVal val="1"/>
            </c:dLbl>
            <c:dLbl>
              <c:idx val="1"/>
              <c:layout>
                <c:manualLayout>
                  <c:x val="-8.3333333333333367E-3"/>
                  <c:y val="1.3888888888888907E-2"/>
                </c:manualLayout>
              </c:layout>
              <c:showVal val="1"/>
            </c:dLbl>
            <c:dLbl>
              <c:idx val="2"/>
              <c:layout>
                <c:manualLayout>
                  <c:x val="-1.6666666666666684E-2"/>
                  <c:y val="1.3888888888888907E-2"/>
                </c:manualLayout>
              </c:layout>
              <c:showVal val="1"/>
            </c:dLbl>
            <c:dLbl>
              <c:idx val="3"/>
              <c:layout>
                <c:manualLayout>
                  <c:x val="-1.1111111111111124E-2"/>
                  <c:y val="2.3148148148148084E-2"/>
                </c:manualLayout>
              </c:layout>
              <c:showVal val="1"/>
            </c:dLbl>
            <c:showVal val="1"/>
          </c:dLbls>
          <c:cat>
            <c:multiLvlStrRef>
              <c:f>II!$I$58:$L$59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II!$I$60:$L$60</c:f>
              <c:numCache>
                <c:formatCode>General</c:formatCode>
                <c:ptCount val="4"/>
                <c:pt idx="0">
                  <c:v>58.4</c:v>
                </c:pt>
                <c:pt idx="1">
                  <c:v>54</c:v>
                </c:pt>
                <c:pt idx="2">
                  <c:v>54.7</c:v>
                </c:pt>
                <c:pt idx="3">
                  <c:v>54.6</c:v>
                </c:pt>
              </c:numCache>
            </c:numRef>
          </c:val>
        </c:ser>
        <c:ser>
          <c:idx val="1"/>
          <c:order val="1"/>
          <c:tx>
            <c:strRef>
              <c:f>II!$H$61</c:f>
              <c:strCache>
                <c:ptCount val="1"/>
                <c:pt idx="0">
                  <c:v>2015</c:v>
                </c:pt>
              </c:strCache>
            </c:strRef>
          </c:tx>
          <c:dLbls>
            <c:dLbl>
              <c:idx val="1"/>
              <c:layout>
                <c:manualLayout>
                  <c:x val="-2.7777777777777848E-3"/>
                  <c:y val="-1.3888888888888951E-2"/>
                </c:manualLayout>
              </c:layout>
              <c:showVal val="1"/>
            </c:dLbl>
            <c:dLbl>
              <c:idx val="3"/>
              <c:layout>
                <c:manualLayout>
                  <c:x val="-1.1111111111111124E-2"/>
                  <c:y val="-2.3148148148148084E-2"/>
                </c:manualLayout>
              </c:layout>
              <c:showVal val="1"/>
            </c:dLbl>
            <c:showVal val="1"/>
          </c:dLbls>
          <c:cat>
            <c:multiLvlStrRef>
              <c:f>II!$I$58:$L$59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II!$I$61:$L$61</c:f>
              <c:numCache>
                <c:formatCode>General</c:formatCode>
                <c:ptCount val="4"/>
                <c:pt idx="0">
                  <c:v>67.3</c:v>
                </c:pt>
                <c:pt idx="1">
                  <c:v>55.2</c:v>
                </c:pt>
                <c:pt idx="2">
                  <c:v>55</c:v>
                </c:pt>
                <c:pt idx="3">
                  <c:v>54.2</c:v>
                </c:pt>
              </c:numCache>
            </c:numRef>
          </c:val>
        </c:ser>
        <c:ser>
          <c:idx val="2"/>
          <c:order val="2"/>
          <c:tx>
            <c:strRef>
              <c:f>II!$H$62</c:f>
              <c:strCache>
                <c:ptCount val="1"/>
                <c:pt idx="0">
                  <c:v>2016</c:v>
                </c:pt>
              </c:strCache>
            </c:strRef>
          </c:tx>
          <c:dLbls>
            <c:dLbl>
              <c:idx val="2"/>
              <c:layout>
                <c:manualLayout>
                  <c:x val="0"/>
                  <c:y val="1.3888888888888944E-2"/>
                </c:manualLayout>
              </c:layout>
              <c:showVal val="1"/>
            </c:dLbl>
            <c:dLbl>
              <c:idx val="3"/>
              <c:layout>
                <c:manualLayout>
                  <c:x val="8.3333333333332413E-3"/>
                  <c:y val="-1.8518518518518535E-2"/>
                </c:manualLayout>
              </c:layout>
              <c:showVal val="1"/>
            </c:dLbl>
            <c:showVal val="1"/>
          </c:dLbls>
          <c:cat>
            <c:multiLvlStrRef>
              <c:f>II!$I$58:$L$59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II!$I$62:$L$62</c:f>
              <c:numCache>
                <c:formatCode>General</c:formatCode>
                <c:ptCount val="4"/>
                <c:pt idx="0">
                  <c:v>54.7</c:v>
                </c:pt>
                <c:pt idx="1">
                  <c:v>49.8</c:v>
                </c:pt>
                <c:pt idx="2">
                  <c:v>50.9</c:v>
                </c:pt>
                <c:pt idx="3">
                  <c:v>51</c:v>
                </c:pt>
              </c:numCache>
            </c:numRef>
          </c:val>
        </c:ser>
        <c:ser>
          <c:idx val="3"/>
          <c:order val="3"/>
          <c:tx>
            <c:strRef>
              <c:f>II!$H$63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2.2222222222222247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5.0925337632080168E-17"/>
                  <c:y val="-4.1666666666666664E-2"/>
                </c:manualLayout>
              </c:layout>
              <c:showVal val="1"/>
            </c:dLbl>
            <c:dLbl>
              <c:idx val="2"/>
              <c:layout>
                <c:manualLayout>
                  <c:x val="-5.5555555555555558E-3"/>
                  <c:y val="-2.3148148148148188E-2"/>
                </c:manualLayout>
              </c:layout>
              <c:showVal val="1"/>
            </c:dLbl>
            <c:dLbl>
              <c:idx val="3"/>
              <c:layout>
                <c:manualLayout>
                  <c:x val="1.3888888888888907E-2"/>
                  <c:y val="3.2407407407407447E-2"/>
                </c:manualLayout>
              </c:layout>
              <c:showVal val="1"/>
            </c:dLbl>
            <c:showVal val="1"/>
          </c:dLbls>
          <c:cat>
            <c:multiLvlStrRef>
              <c:f>II!$I$58:$L$59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II!$I$63:$L$63</c:f>
              <c:numCache>
                <c:formatCode>General</c:formatCode>
                <c:ptCount val="4"/>
                <c:pt idx="0">
                  <c:v>55.1</c:v>
                </c:pt>
                <c:pt idx="1">
                  <c:v>52.1</c:v>
                </c:pt>
                <c:pt idx="2">
                  <c:v>52.6</c:v>
                </c:pt>
                <c:pt idx="3">
                  <c:v>52.4</c:v>
                </c:pt>
              </c:numCache>
            </c:numRef>
          </c:val>
        </c:ser>
        <c:axId val="79379072"/>
        <c:axId val="79848576"/>
      </c:barChart>
      <c:catAx>
        <c:axId val="79379072"/>
        <c:scaling>
          <c:orientation val="minMax"/>
        </c:scaling>
        <c:axPos val="b"/>
        <c:numFmt formatCode="General" sourceLinked="1"/>
        <c:majorTickMark val="none"/>
        <c:tickLblPos val="nextTo"/>
        <c:crossAx val="79848576"/>
        <c:crosses val="autoZero"/>
        <c:auto val="1"/>
        <c:lblAlgn val="ctr"/>
        <c:lblOffset val="100"/>
      </c:catAx>
      <c:valAx>
        <c:axId val="798485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379072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  <a:tileRect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V!$G$5</c:f>
              <c:strCache>
                <c:ptCount val="1"/>
                <c:pt idx="0">
                  <c:v>italiano</c:v>
                </c:pt>
              </c:strCache>
            </c:strRef>
          </c:tx>
          <c:dLbls>
            <c:showVal val="1"/>
          </c:dLbls>
          <c:cat>
            <c:strRef>
              <c:f>V!$H$4:$K$4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V!$H$5:$K$5</c:f>
              <c:numCache>
                <c:formatCode>General</c:formatCode>
                <c:ptCount val="4"/>
                <c:pt idx="0" formatCode="0">
                  <c:v>59.95</c:v>
                </c:pt>
                <c:pt idx="1">
                  <c:v>65.900000000000006</c:v>
                </c:pt>
                <c:pt idx="2">
                  <c:v>55.8</c:v>
                </c:pt>
                <c:pt idx="3">
                  <c:v>55.8</c:v>
                </c:pt>
              </c:numCache>
            </c:numRef>
          </c:val>
        </c:ser>
        <c:ser>
          <c:idx val="1"/>
          <c:order val="1"/>
          <c:tx>
            <c:strRef>
              <c:f>V!$G$6</c:f>
              <c:strCache>
                <c:ptCount val="1"/>
                <c:pt idx="0">
                  <c:v>matematica</c:v>
                </c:pt>
              </c:strCache>
            </c:strRef>
          </c:tx>
          <c:dLbls>
            <c:showVal val="1"/>
          </c:dLbls>
          <c:cat>
            <c:strRef>
              <c:f>V!$H$4:$K$4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V!$H$6:$K$6</c:f>
              <c:numCache>
                <c:formatCode>General</c:formatCode>
                <c:ptCount val="4"/>
                <c:pt idx="0" formatCode="0.0">
                  <c:v>57.75</c:v>
                </c:pt>
                <c:pt idx="1">
                  <c:v>59.9</c:v>
                </c:pt>
                <c:pt idx="2">
                  <c:v>53.6</c:v>
                </c:pt>
                <c:pt idx="3">
                  <c:v>53.9</c:v>
                </c:pt>
              </c:numCache>
            </c:numRef>
          </c:val>
        </c:ser>
        <c:axId val="63024512"/>
        <c:axId val="63201280"/>
      </c:barChart>
      <c:catAx>
        <c:axId val="63024512"/>
        <c:scaling>
          <c:orientation val="minMax"/>
        </c:scaling>
        <c:axPos val="b"/>
        <c:majorTickMark val="none"/>
        <c:tickLblPos val="nextTo"/>
        <c:crossAx val="63201280"/>
        <c:crosses val="autoZero"/>
        <c:auto val="1"/>
        <c:lblAlgn val="ctr"/>
        <c:lblOffset val="100"/>
      </c:catAx>
      <c:valAx>
        <c:axId val="63201280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63024512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504D">
          <a:lumMod val="75000"/>
        </a:srgbClr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V!$H$14</c:f>
              <c:strCache>
                <c:ptCount val="1"/>
                <c:pt idx="0">
                  <c:v>testo narrativo</c:v>
                </c:pt>
              </c:strCache>
            </c:strRef>
          </c:tx>
          <c:dLbls>
            <c:showVal val="1"/>
          </c:dLbls>
          <c:cat>
            <c:strRef>
              <c:f>V!$I$13:$K$13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V!$I$14:$K$14</c:f>
              <c:numCache>
                <c:formatCode>0.0</c:formatCode>
                <c:ptCount val="3"/>
                <c:pt idx="0" formatCode="General">
                  <c:v>70.400000000000006</c:v>
                </c:pt>
                <c:pt idx="1">
                  <c:v>73.650000000000006</c:v>
                </c:pt>
                <c:pt idx="2" formatCode="General">
                  <c:v>63.9</c:v>
                </c:pt>
              </c:numCache>
            </c:numRef>
          </c:val>
        </c:ser>
        <c:ser>
          <c:idx val="1"/>
          <c:order val="1"/>
          <c:tx>
            <c:strRef>
              <c:f>V!$H$15</c:f>
              <c:strCache>
                <c:ptCount val="1"/>
                <c:pt idx="0">
                  <c:v>testo espositivo</c:v>
                </c:pt>
              </c:strCache>
            </c:strRef>
          </c:tx>
          <c:dLbls>
            <c:showVal val="1"/>
          </c:dLbls>
          <c:cat>
            <c:strRef>
              <c:f>V!$I$13:$K$13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V!$I$15:$K$15</c:f>
              <c:numCache>
                <c:formatCode>0.0</c:formatCode>
                <c:ptCount val="3"/>
                <c:pt idx="0">
                  <c:v>42.15</c:v>
                </c:pt>
                <c:pt idx="1">
                  <c:v>50.85</c:v>
                </c:pt>
                <c:pt idx="2" formatCode="General">
                  <c:v>43.1</c:v>
                </c:pt>
              </c:numCache>
            </c:numRef>
          </c:val>
        </c:ser>
        <c:ser>
          <c:idx val="2"/>
          <c:order val="2"/>
          <c:tx>
            <c:strRef>
              <c:f>V!$H$16</c:f>
              <c:strCache>
                <c:ptCount val="1"/>
                <c:pt idx="0">
                  <c:v>riflessione sulla lingua</c:v>
                </c:pt>
              </c:strCache>
            </c:strRef>
          </c:tx>
          <c:dLbls>
            <c:showVal val="1"/>
          </c:dLbls>
          <c:cat>
            <c:strRef>
              <c:f>V!$I$13:$K$13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V!$I$16:$K$16</c:f>
              <c:numCache>
                <c:formatCode>0.0</c:formatCode>
                <c:ptCount val="3"/>
                <c:pt idx="0">
                  <c:v>60.65</c:v>
                </c:pt>
                <c:pt idx="1">
                  <c:v>68.349999999999994</c:v>
                </c:pt>
                <c:pt idx="2" formatCode="General">
                  <c:v>55.3</c:v>
                </c:pt>
              </c:numCache>
            </c:numRef>
          </c:val>
        </c:ser>
        <c:axId val="79376768"/>
        <c:axId val="79379840"/>
      </c:barChart>
      <c:catAx>
        <c:axId val="79376768"/>
        <c:scaling>
          <c:orientation val="minMax"/>
        </c:scaling>
        <c:axPos val="b"/>
        <c:majorTickMark val="none"/>
        <c:tickLblPos val="nextTo"/>
        <c:crossAx val="79379840"/>
        <c:crosses val="autoZero"/>
        <c:auto val="1"/>
        <c:lblAlgn val="ctr"/>
        <c:lblOffset val="100"/>
      </c:catAx>
      <c:valAx>
        <c:axId val="793798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376768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lin ang="5400000" scaled="0"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V!$G$24</c:f>
              <c:strCache>
                <c:ptCount val="1"/>
                <c:pt idx="0">
                  <c:v>numeri</c:v>
                </c:pt>
              </c:strCache>
            </c:strRef>
          </c:tx>
          <c:dLbls>
            <c:dLbl>
              <c:idx val="0"/>
              <c:layout>
                <c:manualLayout>
                  <c:x val="-2.7777777777777821E-2"/>
                  <c:y val="0"/>
                </c:manualLayout>
              </c:layout>
              <c:showVal val="1"/>
            </c:dLbl>
            <c:showVal val="1"/>
          </c:dLbls>
          <c:cat>
            <c:strRef>
              <c:f>V!$H$23:$J$23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V!$H$24:$J$24</c:f>
              <c:numCache>
                <c:formatCode>General</c:formatCode>
                <c:ptCount val="3"/>
                <c:pt idx="0">
                  <c:v>61.95</c:v>
                </c:pt>
                <c:pt idx="1">
                  <c:v>63.5</c:v>
                </c:pt>
                <c:pt idx="2">
                  <c:v>55</c:v>
                </c:pt>
              </c:numCache>
            </c:numRef>
          </c:val>
        </c:ser>
        <c:ser>
          <c:idx val="1"/>
          <c:order val="1"/>
          <c:tx>
            <c:strRef>
              <c:f>V!$G$25</c:f>
              <c:strCache>
                <c:ptCount val="1"/>
                <c:pt idx="0">
                  <c:v>dati e previsioni</c:v>
                </c:pt>
              </c:strCache>
            </c:strRef>
          </c:tx>
          <c:dLbls>
            <c:showVal val="1"/>
          </c:dLbls>
          <c:cat>
            <c:strRef>
              <c:f>V!$H$23:$J$23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V!$H$25:$J$25</c:f>
              <c:numCache>
                <c:formatCode>General</c:formatCode>
                <c:ptCount val="3"/>
                <c:pt idx="0">
                  <c:v>61.9</c:v>
                </c:pt>
                <c:pt idx="1">
                  <c:v>68</c:v>
                </c:pt>
                <c:pt idx="2">
                  <c:v>62.7</c:v>
                </c:pt>
              </c:numCache>
            </c:numRef>
          </c:val>
        </c:ser>
        <c:ser>
          <c:idx val="2"/>
          <c:order val="2"/>
          <c:tx>
            <c:strRef>
              <c:f>V!$G$26</c:f>
              <c:strCache>
                <c:ptCount val="1"/>
                <c:pt idx="0">
                  <c:v>spazio e figure</c:v>
                </c:pt>
              </c:strCache>
            </c:strRef>
          </c:tx>
          <c:dLbls>
            <c:showVal val="1"/>
          </c:dLbls>
          <c:cat>
            <c:strRef>
              <c:f>V!$H$23:$J$23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V!$H$26:$J$26</c:f>
              <c:numCache>
                <c:formatCode>General</c:formatCode>
                <c:ptCount val="3"/>
                <c:pt idx="0">
                  <c:v>56.2</c:v>
                </c:pt>
                <c:pt idx="1">
                  <c:v>58.2</c:v>
                </c:pt>
                <c:pt idx="2">
                  <c:v>52.6</c:v>
                </c:pt>
              </c:numCache>
            </c:numRef>
          </c:val>
        </c:ser>
        <c:ser>
          <c:idx val="3"/>
          <c:order val="3"/>
          <c:tx>
            <c:strRef>
              <c:f>V!$G$27</c:f>
              <c:strCache>
                <c:ptCount val="1"/>
                <c:pt idx="0">
                  <c:v>relazioni e funzioni</c:v>
                </c:pt>
              </c:strCache>
            </c:strRef>
          </c:tx>
          <c:dLbls>
            <c:showVal val="1"/>
          </c:dLbls>
          <c:cat>
            <c:strRef>
              <c:f>V!$H$23:$J$23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V!$H$27:$J$27</c:f>
              <c:numCache>
                <c:formatCode>General</c:formatCode>
                <c:ptCount val="3"/>
                <c:pt idx="0" formatCode="0.0">
                  <c:v>50.849999999999994</c:v>
                </c:pt>
                <c:pt idx="1">
                  <c:v>49.8</c:v>
                </c:pt>
                <c:pt idx="2">
                  <c:v>45.2</c:v>
                </c:pt>
              </c:numCache>
            </c:numRef>
          </c:val>
        </c:ser>
        <c:axId val="79885056"/>
        <c:axId val="97365376"/>
      </c:barChart>
      <c:catAx>
        <c:axId val="79885056"/>
        <c:scaling>
          <c:orientation val="minMax"/>
        </c:scaling>
        <c:axPos val="b"/>
        <c:majorTickMark val="none"/>
        <c:tickLblPos val="nextTo"/>
        <c:crossAx val="97365376"/>
        <c:crosses val="autoZero"/>
        <c:auto val="1"/>
        <c:lblAlgn val="ctr"/>
        <c:lblOffset val="100"/>
      </c:catAx>
      <c:valAx>
        <c:axId val="973653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885056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V!$G$37</c:f>
              <c:strCache>
                <c:ptCount val="1"/>
                <c:pt idx="0">
                  <c:v>conoscere</c:v>
                </c:pt>
              </c:strCache>
            </c:strRef>
          </c:tx>
          <c:dLbls>
            <c:showVal val="1"/>
          </c:dLbls>
          <c:cat>
            <c:strRef>
              <c:f>V!$H$36:$J$36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V!$H$37:$J$37</c:f>
              <c:numCache>
                <c:formatCode>0.0</c:formatCode>
                <c:ptCount val="3"/>
                <c:pt idx="0" formatCode="General">
                  <c:v>60.2</c:v>
                </c:pt>
                <c:pt idx="1">
                  <c:v>61.45</c:v>
                </c:pt>
                <c:pt idx="2" formatCode="General">
                  <c:v>53.9</c:v>
                </c:pt>
              </c:numCache>
            </c:numRef>
          </c:val>
        </c:ser>
        <c:ser>
          <c:idx val="1"/>
          <c:order val="1"/>
          <c:tx>
            <c:strRef>
              <c:f>V!$G$38</c:f>
              <c:strCache>
                <c:ptCount val="1"/>
                <c:pt idx="0">
                  <c:v>risolvere problemi</c:v>
                </c:pt>
              </c:strCache>
            </c:strRef>
          </c:tx>
          <c:dLbls>
            <c:showVal val="1"/>
          </c:dLbls>
          <c:cat>
            <c:strRef>
              <c:f>V!$H$36:$J$36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V!$H$38:$J$38</c:f>
              <c:numCache>
                <c:formatCode>0.0</c:formatCode>
                <c:ptCount val="3"/>
                <c:pt idx="0">
                  <c:v>56.650000000000006</c:v>
                </c:pt>
                <c:pt idx="1">
                  <c:v>58.150000000000006</c:v>
                </c:pt>
                <c:pt idx="2" formatCode="General">
                  <c:v>53.8</c:v>
                </c:pt>
              </c:numCache>
            </c:numRef>
          </c:val>
        </c:ser>
        <c:ser>
          <c:idx val="2"/>
          <c:order val="2"/>
          <c:tx>
            <c:strRef>
              <c:f>V!$G$39</c:f>
              <c:strCache>
                <c:ptCount val="1"/>
                <c:pt idx="0">
                  <c:v>argomentare</c:v>
                </c:pt>
              </c:strCache>
            </c:strRef>
          </c:tx>
          <c:dLbls>
            <c:showVal val="1"/>
          </c:dLbls>
          <c:cat>
            <c:strRef>
              <c:f>V!$H$36:$J$36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V!$H$39:$J$39</c:f>
              <c:numCache>
                <c:formatCode>0.0</c:formatCode>
                <c:ptCount val="3"/>
                <c:pt idx="0">
                  <c:v>46.45</c:v>
                </c:pt>
                <c:pt idx="1">
                  <c:v>62.75</c:v>
                </c:pt>
                <c:pt idx="2" formatCode="General">
                  <c:v>54.9</c:v>
                </c:pt>
              </c:numCache>
            </c:numRef>
          </c:val>
        </c:ser>
        <c:axId val="141707520"/>
        <c:axId val="141744384"/>
      </c:barChart>
      <c:catAx>
        <c:axId val="141707520"/>
        <c:scaling>
          <c:orientation val="minMax"/>
        </c:scaling>
        <c:axPos val="b"/>
        <c:majorTickMark val="none"/>
        <c:tickLblPos val="nextTo"/>
        <c:crossAx val="141744384"/>
        <c:crosses val="autoZero"/>
        <c:auto val="1"/>
        <c:lblAlgn val="ctr"/>
        <c:lblOffset val="100"/>
      </c:catAx>
      <c:valAx>
        <c:axId val="1417443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1707520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</a:gradFill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V!$J$45</c:f>
              <c:strCache>
                <c:ptCount val="1"/>
                <c:pt idx="0">
                  <c:v>bassano</c:v>
                </c:pt>
              </c:strCache>
            </c:strRef>
          </c:tx>
          <c:dLbls>
            <c:showVal val="1"/>
          </c:dLbls>
          <c:cat>
            <c:strRef>
              <c:f>V!$I$46:$I$50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V!$J$46:$J$50</c:f>
              <c:numCache>
                <c:formatCode>General</c:formatCode>
                <c:ptCount val="5"/>
                <c:pt idx="0">
                  <c:v>8</c:v>
                </c:pt>
                <c:pt idx="1">
                  <c:v>20</c:v>
                </c:pt>
                <c:pt idx="2">
                  <c:v>20</c:v>
                </c:pt>
                <c:pt idx="3">
                  <c:v>32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V!$K$45</c:f>
              <c:strCache>
                <c:ptCount val="1"/>
                <c:pt idx="0">
                  <c:v>oriolo</c:v>
                </c:pt>
              </c:strCache>
            </c:strRef>
          </c:tx>
          <c:dLbls>
            <c:showVal val="1"/>
          </c:dLbls>
          <c:cat>
            <c:strRef>
              <c:f>V!$I$46:$I$50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V!$K$46:$K$50</c:f>
              <c:numCache>
                <c:formatCode>General</c:formatCode>
                <c:ptCount val="5"/>
                <c:pt idx="0">
                  <c:v>7.1</c:v>
                </c:pt>
                <c:pt idx="1">
                  <c:v>14.3</c:v>
                </c:pt>
                <c:pt idx="2">
                  <c:v>21.4</c:v>
                </c:pt>
                <c:pt idx="3">
                  <c:v>7.1</c:v>
                </c:pt>
                <c:pt idx="4">
                  <c:v>50</c:v>
                </c:pt>
              </c:numCache>
            </c:numRef>
          </c:val>
        </c:ser>
        <c:axId val="146903424"/>
        <c:axId val="146904960"/>
      </c:barChart>
      <c:catAx>
        <c:axId val="146903424"/>
        <c:scaling>
          <c:orientation val="minMax"/>
        </c:scaling>
        <c:axPos val="b"/>
        <c:majorTickMark val="none"/>
        <c:tickLblPos val="nextTo"/>
        <c:crossAx val="146904960"/>
        <c:crosses val="autoZero"/>
        <c:auto val="1"/>
        <c:lblAlgn val="ctr"/>
        <c:lblOffset val="100"/>
      </c:catAx>
      <c:valAx>
        <c:axId val="1469049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6903424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</a:gradFill>
    <a:ln w="38100" cap="rnd" cmpd="sng"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V!$C$59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4.1666666666666664E-2"/>
                  <c:y val="1.38888888888889E-2"/>
                </c:manualLayout>
              </c:layout>
              <c:showVal val="1"/>
            </c:dLbl>
            <c:dLbl>
              <c:idx val="2"/>
              <c:layout>
                <c:manualLayout>
                  <c:x val="-1.6666666666666677E-2"/>
                  <c:y val="-1.38888888888889E-2"/>
                </c:manualLayout>
              </c:layout>
              <c:showVal val="1"/>
            </c:dLbl>
            <c:dLbl>
              <c:idx val="3"/>
              <c:layout>
                <c:manualLayout>
                  <c:x val="-1.9444444444444445E-2"/>
                  <c:y val="0"/>
                </c:manualLayout>
              </c:layout>
              <c:showVal val="1"/>
            </c:dLbl>
            <c:showVal val="1"/>
          </c:dLbls>
          <c:cat>
            <c:multiLvlStrRef>
              <c:f>V!$D$57:$G$58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V!$D$59:$G$59</c:f>
              <c:numCache>
                <c:formatCode>General</c:formatCode>
                <c:ptCount val="4"/>
                <c:pt idx="0">
                  <c:v>69.5</c:v>
                </c:pt>
                <c:pt idx="1">
                  <c:v>62.2</c:v>
                </c:pt>
                <c:pt idx="2">
                  <c:v>62.6</c:v>
                </c:pt>
                <c:pt idx="3">
                  <c:v>61</c:v>
                </c:pt>
              </c:numCache>
            </c:numRef>
          </c:val>
        </c:ser>
        <c:ser>
          <c:idx val="1"/>
          <c:order val="1"/>
          <c:tx>
            <c:strRef>
              <c:f>V!$C$60</c:f>
              <c:strCache>
                <c:ptCount val="1"/>
                <c:pt idx="0">
                  <c:v>2015</c:v>
                </c:pt>
              </c:strCache>
            </c:strRef>
          </c:tx>
          <c:dLbls>
            <c:dLbl>
              <c:idx val="0"/>
              <c:layout>
                <c:manualLayout>
                  <c:x val="-5.5555555555555558E-3"/>
                  <c:y val="-1.3888888888888859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2.7777777777777811E-2"/>
                </c:manualLayout>
              </c:layout>
              <c:showVal val="1"/>
            </c:dLbl>
            <c:showVal val="1"/>
          </c:dLbls>
          <c:cat>
            <c:multiLvlStrRef>
              <c:f>V!$D$57:$G$58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V!$D$60:$G$60</c:f>
              <c:numCache>
                <c:formatCode>General</c:formatCode>
                <c:ptCount val="4"/>
                <c:pt idx="0">
                  <c:v>63.7</c:v>
                </c:pt>
                <c:pt idx="1">
                  <c:v>56.3</c:v>
                </c:pt>
                <c:pt idx="2">
                  <c:v>57.4</c:v>
                </c:pt>
                <c:pt idx="3">
                  <c:v>56.6</c:v>
                </c:pt>
              </c:numCache>
            </c:numRef>
          </c:val>
        </c:ser>
        <c:ser>
          <c:idx val="2"/>
          <c:order val="2"/>
          <c:tx>
            <c:strRef>
              <c:f>V!$C$61</c:f>
              <c:strCache>
                <c:ptCount val="1"/>
                <c:pt idx="0">
                  <c:v>2016</c:v>
                </c:pt>
              </c:strCache>
            </c:strRef>
          </c:tx>
          <c:dLbls>
            <c:dLbl>
              <c:idx val="0"/>
              <c:layout>
                <c:manualLayout>
                  <c:x val="1.6666666666666701E-2"/>
                  <c:y val="0"/>
                </c:manualLayout>
              </c:layout>
              <c:showVal val="1"/>
            </c:dLbl>
            <c:showVal val="1"/>
          </c:dLbls>
          <c:cat>
            <c:multiLvlStrRef>
              <c:f>V!$D$57:$G$58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V!$D$61:$G$61</c:f>
              <c:numCache>
                <c:formatCode>General</c:formatCode>
                <c:ptCount val="4"/>
                <c:pt idx="0">
                  <c:v>65.3</c:v>
                </c:pt>
                <c:pt idx="1">
                  <c:v>64.3</c:v>
                </c:pt>
                <c:pt idx="2">
                  <c:v>64.7</c:v>
                </c:pt>
                <c:pt idx="3">
                  <c:v>63.5</c:v>
                </c:pt>
              </c:numCache>
            </c:numRef>
          </c:val>
        </c:ser>
        <c:ser>
          <c:idx val="3"/>
          <c:order val="3"/>
          <c:tx>
            <c:strRef>
              <c:f>V!$C$62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1.6666666666666677E-2"/>
                  <c:y val="3.2407407407407426E-2"/>
                </c:manualLayout>
              </c:layout>
              <c:showVal val="1"/>
            </c:dLbl>
            <c:dLbl>
              <c:idx val="1"/>
              <c:layout>
                <c:manualLayout>
                  <c:x val="1.6666666666666621E-2"/>
                  <c:y val="4.243778136006679E-17"/>
                </c:manualLayout>
              </c:layout>
              <c:showVal val="1"/>
            </c:dLbl>
            <c:dLbl>
              <c:idx val="2"/>
              <c:layout>
                <c:manualLayout>
                  <c:x val="1.9444444444444445E-2"/>
                  <c:y val="4.629629629629632E-3"/>
                </c:manualLayout>
              </c:layout>
              <c:showVal val="1"/>
            </c:dLbl>
            <c:showVal val="1"/>
          </c:dLbls>
          <c:cat>
            <c:multiLvlStrRef>
              <c:f>V!$D$57:$G$58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V!$D$62:$G$62</c:f>
              <c:numCache>
                <c:formatCode>General</c:formatCode>
                <c:ptCount val="4"/>
                <c:pt idx="0">
                  <c:v>63.3</c:v>
                </c:pt>
                <c:pt idx="1">
                  <c:v>55.8</c:v>
                </c:pt>
                <c:pt idx="2">
                  <c:v>57</c:v>
                </c:pt>
                <c:pt idx="3">
                  <c:v>55.8</c:v>
                </c:pt>
              </c:numCache>
            </c:numRef>
          </c:val>
        </c:ser>
        <c:axId val="153136128"/>
        <c:axId val="153196032"/>
      </c:barChart>
      <c:catAx>
        <c:axId val="153136128"/>
        <c:scaling>
          <c:orientation val="minMax"/>
        </c:scaling>
        <c:axPos val="b"/>
        <c:numFmt formatCode="General" sourceLinked="1"/>
        <c:majorTickMark val="none"/>
        <c:tickLblPos val="nextTo"/>
        <c:crossAx val="153196032"/>
        <c:crosses val="autoZero"/>
        <c:auto val="1"/>
        <c:lblAlgn val="ctr"/>
        <c:lblOffset val="100"/>
      </c:catAx>
      <c:valAx>
        <c:axId val="15319603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53136128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V!$I$59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2"/>
              <c:layout>
                <c:manualLayout>
                  <c:x val="-1.9444444444444445E-2"/>
                  <c:y val="9.2592592592593125E-3"/>
                </c:manualLayout>
              </c:layout>
              <c:showVal val="1"/>
            </c:dLbl>
            <c:dLbl>
              <c:idx val="3"/>
              <c:layout>
                <c:manualLayout>
                  <c:x val="-2.222222222222224E-2"/>
                  <c:y val="0"/>
                </c:manualLayout>
              </c:layout>
              <c:showVal val="1"/>
            </c:dLbl>
            <c:showVal val="1"/>
          </c:dLbls>
          <c:cat>
            <c:multiLvlStrRef>
              <c:f>V!$J$57:$M$58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V!$J$59:$M$59</c:f>
              <c:numCache>
                <c:formatCode>General</c:formatCode>
                <c:ptCount val="4"/>
                <c:pt idx="0">
                  <c:v>68.599999999999994</c:v>
                </c:pt>
                <c:pt idx="1">
                  <c:v>62.4</c:v>
                </c:pt>
                <c:pt idx="2">
                  <c:v>63.7</c:v>
                </c:pt>
                <c:pt idx="3">
                  <c:v>62.9</c:v>
                </c:pt>
              </c:numCache>
            </c:numRef>
          </c:val>
        </c:ser>
        <c:ser>
          <c:idx val="1"/>
          <c:order val="1"/>
          <c:tx>
            <c:strRef>
              <c:f>V!$I$60</c:f>
              <c:strCache>
                <c:ptCount val="1"/>
                <c:pt idx="0">
                  <c:v>2015</c:v>
                </c:pt>
              </c:strCache>
            </c:strRef>
          </c:tx>
          <c:dLbls>
            <c:showVal val="1"/>
          </c:dLbls>
          <c:cat>
            <c:multiLvlStrRef>
              <c:f>V!$J$57:$M$58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V!$J$60:$M$60</c:f>
              <c:numCache>
                <c:formatCode>General</c:formatCode>
                <c:ptCount val="4"/>
                <c:pt idx="0">
                  <c:v>63.2</c:v>
                </c:pt>
                <c:pt idx="1">
                  <c:v>52.9</c:v>
                </c:pt>
                <c:pt idx="2">
                  <c:v>54.7</c:v>
                </c:pt>
                <c:pt idx="3">
                  <c:v>54.6</c:v>
                </c:pt>
              </c:numCache>
            </c:numRef>
          </c:val>
        </c:ser>
        <c:ser>
          <c:idx val="2"/>
          <c:order val="2"/>
          <c:tx>
            <c:strRef>
              <c:f>V!$I$61</c:f>
              <c:strCache>
                <c:ptCount val="1"/>
                <c:pt idx="0">
                  <c:v>2016</c:v>
                </c:pt>
              </c:strCache>
            </c:strRef>
          </c:tx>
          <c:dLbls>
            <c:showVal val="1"/>
          </c:dLbls>
          <c:cat>
            <c:multiLvlStrRef>
              <c:f>V!$J$57:$M$58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V!$J$61:$M$61</c:f>
              <c:numCache>
                <c:formatCode>General</c:formatCode>
                <c:ptCount val="4"/>
                <c:pt idx="0">
                  <c:v>49.5</c:v>
                </c:pt>
                <c:pt idx="1">
                  <c:v>50.9</c:v>
                </c:pt>
                <c:pt idx="2">
                  <c:v>51.8</c:v>
                </c:pt>
                <c:pt idx="3">
                  <c:v>51</c:v>
                </c:pt>
              </c:numCache>
            </c:numRef>
          </c:val>
        </c:ser>
        <c:ser>
          <c:idx val="3"/>
          <c:order val="3"/>
          <c:tx>
            <c:strRef>
              <c:f>V!$I$62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2"/>
              <c:layout>
                <c:manualLayout>
                  <c:x val="3.333333333333334E-2"/>
                  <c:y val="2.7777413240011678E-2"/>
                </c:manualLayout>
              </c:layout>
              <c:showVal val="1"/>
            </c:dLbl>
            <c:dLbl>
              <c:idx val="3"/>
              <c:layout>
                <c:manualLayout>
                  <c:x val="3.333333333333334E-2"/>
                  <c:y val="4.629629629629632E-3"/>
                </c:manualLayout>
              </c:layout>
              <c:showVal val="1"/>
            </c:dLbl>
            <c:showVal val="1"/>
          </c:dLbls>
          <c:cat>
            <c:multiLvlStrRef>
              <c:f>V!$J$57:$M$58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V!$J$62:$M$62</c:f>
              <c:numCache>
                <c:formatCode>General</c:formatCode>
                <c:ptCount val="4"/>
                <c:pt idx="0">
                  <c:v>59.3</c:v>
                </c:pt>
                <c:pt idx="1">
                  <c:v>53.6</c:v>
                </c:pt>
                <c:pt idx="2">
                  <c:v>54.9</c:v>
                </c:pt>
                <c:pt idx="3">
                  <c:v>53.9</c:v>
                </c:pt>
              </c:numCache>
            </c:numRef>
          </c:val>
        </c:ser>
        <c:axId val="153813376"/>
        <c:axId val="153814912"/>
      </c:barChart>
      <c:catAx>
        <c:axId val="153813376"/>
        <c:scaling>
          <c:orientation val="minMax"/>
        </c:scaling>
        <c:axPos val="b"/>
        <c:numFmt formatCode="General" sourceLinked="1"/>
        <c:majorTickMark val="none"/>
        <c:tickLblPos val="nextTo"/>
        <c:crossAx val="153814912"/>
        <c:crosses val="autoZero"/>
        <c:auto val="1"/>
        <c:lblAlgn val="ctr"/>
        <c:lblOffset val="100"/>
      </c:catAx>
      <c:valAx>
        <c:axId val="15381491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53813376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  <a:tileRect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sec'!$G$6</c:f>
              <c:strCache>
                <c:ptCount val="1"/>
                <c:pt idx="0">
                  <c:v>italiano</c:v>
                </c:pt>
              </c:strCache>
            </c:strRef>
          </c:tx>
          <c:dLbls>
            <c:dLbl>
              <c:idx val="3"/>
              <c:layout>
                <c:manualLayout>
                  <c:x val="-1.2345679012345678E-2"/>
                  <c:y val="-5.612065321788976E-3"/>
                </c:manualLayout>
              </c:layout>
              <c:showVal val="1"/>
            </c:dLbl>
            <c:showVal val="1"/>
          </c:dLbls>
          <c:cat>
            <c:strRef>
              <c:f>'III sec'!$H$5:$K$5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sec'!$H$6:$K$6</c:f>
              <c:numCache>
                <c:formatCode>General</c:formatCode>
                <c:ptCount val="4"/>
                <c:pt idx="0">
                  <c:v>69.150000000000006</c:v>
                </c:pt>
                <c:pt idx="1">
                  <c:v>65</c:v>
                </c:pt>
                <c:pt idx="2">
                  <c:v>62</c:v>
                </c:pt>
                <c:pt idx="3">
                  <c:v>61.9</c:v>
                </c:pt>
              </c:numCache>
            </c:numRef>
          </c:val>
        </c:ser>
        <c:ser>
          <c:idx val="1"/>
          <c:order val="1"/>
          <c:tx>
            <c:strRef>
              <c:f>'III sec'!$G$7</c:f>
              <c:strCache>
                <c:ptCount val="1"/>
                <c:pt idx="0">
                  <c:v>matematica</c:v>
                </c:pt>
              </c:strCache>
            </c:strRef>
          </c:tx>
          <c:dLbls>
            <c:showVal val="1"/>
          </c:dLbls>
          <c:cat>
            <c:strRef>
              <c:f>'III sec'!$H$5:$K$5</c:f>
              <c:strCache>
                <c:ptCount val="4"/>
                <c:pt idx="0">
                  <c:v>Bassano</c:v>
                </c:pt>
                <c:pt idx="1">
                  <c:v>Oriolo</c:v>
                </c:pt>
                <c:pt idx="2">
                  <c:v>Lazio </c:v>
                </c:pt>
                <c:pt idx="3">
                  <c:v>Italia</c:v>
                </c:pt>
              </c:strCache>
            </c:strRef>
          </c:cat>
          <c:val>
            <c:numRef>
              <c:f>'III sec'!$H$7:$K$7</c:f>
              <c:numCache>
                <c:formatCode>General</c:formatCode>
                <c:ptCount val="4"/>
                <c:pt idx="0">
                  <c:v>47.8</c:v>
                </c:pt>
                <c:pt idx="1">
                  <c:v>44.4</c:v>
                </c:pt>
                <c:pt idx="2">
                  <c:v>49.4</c:v>
                </c:pt>
                <c:pt idx="3">
                  <c:v>50.6</c:v>
                </c:pt>
              </c:numCache>
            </c:numRef>
          </c:val>
        </c:ser>
        <c:axId val="153218432"/>
        <c:axId val="153401984"/>
      </c:barChart>
      <c:catAx>
        <c:axId val="153218432"/>
        <c:scaling>
          <c:orientation val="minMax"/>
        </c:scaling>
        <c:axPos val="b"/>
        <c:majorTickMark val="none"/>
        <c:tickLblPos val="nextTo"/>
        <c:crossAx val="153401984"/>
        <c:crosses val="autoZero"/>
        <c:auto val="1"/>
        <c:lblAlgn val="ctr"/>
        <c:lblOffset val="100"/>
      </c:catAx>
      <c:valAx>
        <c:axId val="1534019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53218432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sec'!$G$16</c:f>
              <c:strCache>
                <c:ptCount val="1"/>
                <c:pt idx="0">
                  <c:v>testo narrativo</c:v>
                </c:pt>
              </c:strCache>
            </c:strRef>
          </c:tx>
          <c:dLbls>
            <c:showVal val="1"/>
          </c:dLbls>
          <c:cat>
            <c:strRef>
              <c:f>'III sec'!$H$15:$J$15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sec'!$H$16:$J$16</c:f>
              <c:numCache>
                <c:formatCode>General</c:formatCode>
                <c:ptCount val="3"/>
                <c:pt idx="0" formatCode="0.0">
                  <c:v>76.150000000000006</c:v>
                </c:pt>
                <c:pt idx="1">
                  <c:v>72.699999999999989</c:v>
                </c:pt>
                <c:pt idx="2">
                  <c:v>68.900000000000006</c:v>
                </c:pt>
              </c:numCache>
            </c:numRef>
          </c:val>
        </c:ser>
        <c:ser>
          <c:idx val="1"/>
          <c:order val="1"/>
          <c:tx>
            <c:strRef>
              <c:f>'III sec'!$G$17</c:f>
              <c:strCache>
                <c:ptCount val="1"/>
                <c:pt idx="0">
                  <c:v>testo espositivo</c:v>
                </c:pt>
              </c:strCache>
            </c:strRef>
          </c:tx>
          <c:dLbls>
            <c:dLbl>
              <c:idx val="0"/>
              <c:layout>
                <c:manualLayout>
                  <c:x val="1.111111111111112E-2"/>
                  <c:y val="1.38888888888889E-2"/>
                </c:manualLayout>
              </c:layout>
              <c:showVal val="1"/>
            </c:dLbl>
            <c:dLbl>
              <c:idx val="1"/>
              <c:layout>
                <c:manualLayout>
                  <c:x val="3.0555555555555565E-2"/>
                  <c:y val="4.629629629629632E-3"/>
                </c:manualLayout>
              </c:layout>
              <c:showVal val="1"/>
            </c:dLbl>
            <c:dLbl>
              <c:idx val="2"/>
              <c:layout>
                <c:manualLayout>
                  <c:x val="2.5000000000000001E-2"/>
                  <c:y val="4.629629629629632E-3"/>
                </c:manualLayout>
              </c:layout>
              <c:showVal val="1"/>
            </c:dLbl>
            <c:showVal val="1"/>
          </c:dLbls>
          <c:cat>
            <c:strRef>
              <c:f>'III sec'!$H$15:$J$15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sec'!$H$17:$J$17</c:f>
              <c:numCache>
                <c:formatCode>0.0</c:formatCode>
                <c:ptCount val="3"/>
                <c:pt idx="0">
                  <c:v>66.650000000000006</c:v>
                </c:pt>
                <c:pt idx="1">
                  <c:v>63.4</c:v>
                </c:pt>
                <c:pt idx="2" formatCode="General">
                  <c:v>60.1</c:v>
                </c:pt>
              </c:numCache>
            </c:numRef>
          </c:val>
        </c:ser>
        <c:ser>
          <c:idx val="2"/>
          <c:order val="2"/>
          <c:tx>
            <c:strRef>
              <c:f>'III sec'!$G$18</c:f>
              <c:strCache>
                <c:ptCount val="1"/>
                <c:pt idx="0">
                  <c:v>riflessione sulla lingua</c:v>
                </c:pt>
              </c:strCache>
            </c:strRef>
          </c:tx>
          <c:dLbls>
            <c:dLbl>
              <c:idx val="0"/>
              <c:layout>
                <c:manualLayout>
                  <c:x val="2.5000000000000001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38888888888889E-2"/>
                  <c:y val="-4.243778136006679E-17"/>
                </c:manualLayout>
              </c:layout>
              <c:showVal val="1"/>
            </c:dLbl>
            <c:dLbl>
              <c:idx val="2"/>
              <c:layout>
                <c:manualLayout>
                  <c:x val="1.6666666666666677E-2"/>
                  <c:y val="9.2592592592592692E-3"/>
                </c:manualLayout>
              </c:layout>
              <c:showVal val="1"/>
            </c:dLbl>
            <c:showVal val="1"/>
          </c:dLbls>
          <c:cat>
            <c:strRef>
              <c:f>'III sec'!$H$15:$J$15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sec'!$H$18:$J$18</c:f>
              <c:numCache>
                <c:formatCode>0.0</c:formatCode>
                <c:ptCount val="3"/>
                <c:pt idx="0">
                  <c:v>59.05</c:v>
                </c:pt>
                <c:pt idx="1">
                  <c:v>52.05</c:v>
                </c:pt>
                <c:pt idx="2" formatCode="General">
                  <c:v>50.7</c:v>
                </c:pt>
              </c:numCache>
            </c:numRef>
          </c:val>
        </c:ser>
        <c:axId val="158595712"/>
        <c:axId val="158601600"/>
      </c:barChart>
      <c:catAx>
        <c:axId val="158595712"/>
        <c:scaling>
          <c:orientation val="minMax"/>
        </c:scaling>
        <c:axPos val="b"/>
        <c:majorTickMark val="none"/>
        <c:tickLblPos val="nextTo"/>
        <c:crossAx val="158601600"/>
        <c:crosses val="autoZero"/>
        <c:auto val="1"/>
        <c:lblAlgn val="ctr"/>
        <c:lblOffset val="100"/>
      </c:catAx>
      <c:valAx>
        <c:axId val="158601600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158595712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lin ang="5400000" scaled="0"/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sec'!$G$27</c:f>
              <c:strCache>
                <c:ptCount val="1"/>
                <c:pt idx="0">
                  <c:v>numeri</c:v>
                </c:pt>
              </c:strCache>
            </c:strRef>
          </c:tx>
          <c:dLbls>
            <c:dLbl>
              <c:idx val="0"/>
              <c:layout>
                <c:manualLayout>
                  <c:x val="-2.4999999999999991E-2"/>
                  <c:y val="0"/>
                </c:manualLayout>
              </c:layout>
              <c:showVal val="1"/>
            </c:dLbl>
            <c:showVal val="1"/>
          </c:dLbls>
          <c:cat>
            <c:strRef>
              <c:f>'III sec'!$H$26:$J$26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sec'!$H$27:$J$27</c:f>
              <c:numCache>
                <c:formatCode>General</c:formatCode>
                <c:ptCount val="3"/>
                <c:pt idx="0" formatCode="0.0">
                  <c:v>40.35</c:v>
                </c:pt>
                <c:pt idx="1">
                  <c:v>34.299999999999997</c:v>
                </c:pt>
                <c:pt idx="2">
                  <c:v>44</c:v>
                </c:pt>
              </c:numCache>
            </c:numRef>
          </c:val>
        </c:ser>
        <c:ser>
          <c:idx val="1"/>
          <c:order val="1"/>
          <c:tx>
            <c:strRef>
              <c:f>'III sec'!$G$28</c:f>
              <c:strCache>
                <c:ptCount val="1"/>
                <c:pt idx="0">
                  <c:v>dati e previsioni</c:v>
                </c:pt>
              </c:strCache>
            </c:strRef>
          </c:tx>
          <c:dLbls>
            <c:showVal val="1"/>
          </c:dLbls>
          <c:cat>
            <c:strRef>
              <c:f>'III sec'!$H$26:$J$26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sec'!$H$28:$J$28</c:f>
              <c:numCache>
                <c:formatCode>General</c:formatCode>
                <c:ptCount val="3"/>
                <c:pt idx="0">
                  <c:v>62.900000000000006</c:v>
                </c:pt>
                <c:pt idx="1">
                  <c:v>60.1</c:v>
                </c:pt>
                <c:pt idx="2">
                  <c:v>63.6</c:v>
                </c:pt>
              </c:numCache>
            </c:numRef>
          </c:val>
        </c:ser>
        <c:ser>
          <c:idx val="2"/>
          <c:order val="2"/>
          <c:tx>
            <c:strRef>
              <c:f>'III sec'!$G$29</c:f>
              <c:strCache>
                <c:ptCount val="1"/>
                <c:pt idx="0">
                  <c:v>spazio e figure</c:v>
                </c:pt>
              </c:strCache>
            </c:strRef>
          </c:tx>
          <c:dLbls>
            <c:dLbl>
              <c:idx val="2"/>
              <c:layout>
                <c:manualLayout>
                  <c:x val="1.6666666666666677E-2"/>
                  <c:y val="0"/>
                </c:manualLayout>
              </c:layout>
              <c:showVal val="1"/>
            </c:dLbl>
            <c:showVal val="1"/>
          </c:dLbls>
          <c:cat>
            <c:strRef>
              <c:f>'III sec'!$H$26:$J$26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sec'!$H$29:$J$29</c:f>
              <c:numCache>
                <c:formatCode>0.0</c:formatCode>
                <c:ptCount val="3"/>
                <c:pt idx="0" formatCode="General">
                  <c:v>44.6</c:v>
                </c:pt>
                <c:pt idx="1">
                  <c:v>45.45</c:v>
                </c:pt>
                <c:pt idx="2" formatCode="General">
                  <c:v>47.7</c:v>
                </c:pt>
              </c:numCache>
            </c:numRef>
          </c:val>
        </c:ser>
        <c:ser>
          <c:idx val="3"/>
          <c:order val="3"/>
          <c:tx>
            <c:strRef>
              <c:f>'III sec'!$G$30</c:f>
              <c:strCache>
                <c:ptCount val="1"/>
                <c:pt idx="0">
                  <c:v>relazioni e funzioni</c:v>
                </c:pt>
              </c:strCache>
            </c:strRef>
          </c:tx>
          <c:dLbls>
            <c:dLbl>
              <c:idx val="0"/>
              <c:layout>
                <c:manualLayout>
                  <c:x val="2.7777777777777811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4.1666666666666664E-2"/>
                  <c:y val="0"/>
                </c:manualLayout>
              </c:layout>
              <c:showVal val="1"/>
            </c:dLbl>
            <c:showVal val="1"/>
          </c:dLbls>
          <c:cat>
            <c:strRef>
              <c:f>'III sec'!$H$26:$J$26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sec'!$H$30:$J$30</c:f>
              <c:numCache>
                <c:formatCode>0.0</c:formatCode>
                <c:ptCount val="3"/>
                <c:pt idx="0" formatCode="General">
                  <c:v>45.099999999999994</c:v>
                </c:pt>
                <c:pt idx="1">
                  <c:v>39.75</c:v>
                </c:pt>
                <c:pt idx="2" formatCode="General">
                  <c:v>48.7</c:v>
                </c:pt>
              </c:numCache>
            </c:numRef>
          </c:val>
        </c:ser>
        <c:axId val="161115520"/>
        <c:axId val="185074816"/>
      </c:barChart>
      <c:catAx>
        <c:axId val="161115520"/>
        <c:scaling>
          <c:orientation val="minMax"/>
        </c:scaling>
        <c:axPos val="b"/>
        <c:majorTickMark val="none"/>
        <c:tickLblPos val="nextTo"/>
        <c:crossAx val="185074816"/>
        <c:crosses val="autoZero"/>
        <c:auto val="1"/>
        <c:lblAlgn val="ctr"/>
        <c:lblOffset val="100"/>
      </c:catAx>
      <c:valAx>
        <c:axId val="185074816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161115520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sec'!$G$40</c:f>
              <c:strCache>
                <c:ptCount val="1"/>
                <c:pt idx="0">
                  <c:v>conoscere</c:v>
                </c:pt>
              </c:strCache>
            </c:strRef>
          </c:tx>
          <c:dLbls>
            <c:showVal val="1"/>
          </c:dLbls>
          <c:cat>
            <c:strRef>
              <c:f>'III sec'!$H$39:$J$39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sec'!$H$40:$J$40</c:f>
              <c:numCache>
                <c:formatCode>0.0</c:formatCode>
                <c:ptCount val="3"/>
                <c:pt idx="0">
                  <c:v>43.849999999999994</c:v>
                </c:pt>
                <c:pt idx="1">
                  <c:v>43.2</c:v>
                </c:pt>
                <c:pt idx="2" formatCode="General">
                  <c:v>47.9</c:v>
                </c:pt>
              </c:numCache>
            </c:numRef>
          </c:val>
        </c:ser>
        <c:ser>
          <c:idx val="1"/>
          <c:order val="1"/>
          <c:tx>
            <c:strRef>
              <c:f>'III sec'!$G$41</c:f>
              <c:strCache>
                <c:ptCount val="1"/>
                <c:pt idx="0">
                  <c:v>risolvere problemi</c:v>
                </c:pt>
              </c:strCache>
            </c:strRef>
          </c:tx>
          <c:dLbls>
            <c:showVal val="1"/>
          </c:dLbls>
          <c:cat>
            <c:strRef>
              <c:f>'III sec'!$H$39:$J$39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sec'!$H$41:$J$41</c:f>
              <c:numCache>
                <c:formatCode>General</c:formatCode>
                <c:ptCount val="3"/>
                <c:pt idx="0">
                  <c:v>54.2</c:v>
                </c:pt>
                <c:pt idx="1">
                  <c:v>48</c:v>
                </c:pt>
                <c:pt idx="2">
                  <c:v>55.9</c:v>
                </c:pt>
              </c:numCache>
            </c:numRef>
          </c:val>
        </c:ser>
        <c:ser>
          <c:idx val="2"/>
          <c:order val="2"/>
          <c:tx>
            <c:strRef>
              <c:f>'III sec'!$G$42</c:f>
              <c:strCache>
                <c:ptCount val="1"/>
                <c:pt idx="0">
                  <c:v>argomentare</c:v>
                </c:pt>
              </c:strCache>
            </c:strRef>
          </c:tx>
          <c:dLbls>
            <c:dLbl>
              <c:idx val="1"/>
              <c:layout>
                <c:manualLayout>
                  <c:x val="1.3888888888888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6666666666666677E-2"/>
                  <c:y val="0"/>
                </c:manualLayout>
              </c:layout>
              <c:showVal val="1"/>
            </c:dLbl>
            <c:showVal val="1"/>
          </c:dLbls>
          <c:cat>
            <c:strRef>
              <c:f>'III sec'!$H$39:$J$39</c:f>
              <c:strCache>
                <c:ptCount val="3"/>
                <c:pt idx="0">
                  <c:v>Bassano</c:v>
                </c:pt>
                <c:pt idx="1">
                  <c:v>Oriolo</c:v>
                </c:pt>
                <c:pt idx="2">
                  <c:v>Italia</c:v>
                </c:pt>
              </c:strCache>
            </c:strRef>
          </c:cat>
          <c:val>
            <c:numRef>
              <c:f>'III sec'!$H$42:$J$42</c:f>
              <c:numCache>
                <c:formatCode>General</c:formatCode>
                <c:ptCount val="3"/>
                <c:pt idx="0">
                  <c:v>27.2</c:v>
                </c:pt>
                <c:pt idx="1">
                  <c:v>27.05</c:v>
                </c:pt>
                <c:pt idx="2">
                  <c:v>30.7</c:v>
                </c:pt>
              </c:numCache>
            </c:numRef>
          </c:val>
        </c:ser>
        <c:axId val="185338496"/>
        <c:axId val="185357056"/>
      </c:barChart>
      <c:catAx>
        <c:axId val="185338496"/>
        <c:scaling>
          <c:orientation val="minMax"/>
        </c:scaling>
        <c:axPos val="b"/>
        <c:majorTickMark val="none"/>
        <c:tickLblPos val="nextTo"/>
        <c:crossAx val="185357056"/>
        <c:crosses val="autoZero"/>
        <c:auto val="1"/>
        <c:lblAlgn val="ctr"/>
        <c:lblOffset val="100"/>
      </c:catAx>
      <c:valAx>
        <c:axId val="185357056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185338496"/>
        <c:crosses val="autoZero"/>
        <c:crossBetween val="between"/>
      </c:valAx>
    </c:plotArea>
    <c:legend>
      <c:legendPos val="r"/>
      <c:layout/>
    </c:legend>
    <c:plotVisOnly val="1"/>
  </c:chart>
  <c:spPr>
    <a:gradFill flip="none" rotWithShape="1"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  <a:tileRect/>
    </a:gradFill>
    <a:ln w="38100" cap="rnd" cmpd="sng">
      <a:solidFill>
        <a:srgbClr val="C0000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sec'!$I$47</c:f>
              <c:strCache>
                <c:ptCount val="1"/>
                <c:pt idx="0">
                  <c:v>bassano</c:v>
                </c:pt>
              </c:strCache>
            </c:strRef>
          </c:tx>
          <c:dLbls>
            <c:showVal val="1"/>
          </c:dLbls>
          <c:cat>
            <c:strRef>
              <c:f>'III sec'!$H$48:$H$52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'III sec'!$I$48:$I$52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17.100000000000001</c:v>
                </c:pt>
                <c:pt idx="2">
                  <c:v>17.100000000000001</c:v>
                </c:pt>
                <c:pt idx="3">
                  <c:v>19.5</c:v>
                </c:pt>
                <c:pt idx="4">
                  <c:v>36.6</c:v>
                </c:pt>
              </c:numCache>
            </c:numRef>
          </c:val>
        </c:ser>
        <c:ser>
          <c:idx val="1"/>
          <c:order val="1"/>
          <c:tx>
            <c:strRef>
              <c:f>'III sec'!$J$47</c:f>
              <c:strCache>
                <c:ptCount val="1"/>
                <c:pt idx="0">
                  <c:v>oriolo</c:v>
                </c:pt>
              </c:strCache>
            </c:strRef>
          </c:tx>
          <c:dLbls>
            <c:showVal val="1"/>
          </c:dLbls>
          <c:cat>
            <c:strRef>
              <c:f>'III sec'!$H$48:$H$52</c:f>
              <c:strCache>
                <c:ptCount val="5"/>
                <c:pt idx="0">
                  <c:v>liv 1</c:v>
                </c:pt>
                <c:pt idx="1">
                  <c:v>liv2</c:v>
                </c:pt>
                <c:pt idx="2">
                  <c:v>liv3</c:v>
                </c:pt>
                <c:pt idx="3">
                  <c:v>liv4</c:v>
                </c:pt>
                <c:pt idx="4">
                  <c:v>liv5</c:v>
                </c:pt>
              </c:strCache>
            </c:strRef>
          </c:cat>
          <c:val>
            <c:numRef>
              <c:f>'III sec'!$J$48:$J$52</c:f>
              <c:numCache>
                <c:formatCode>General</c:formatCode>
                <c:ptCount val="5"/>
                <c:pt idx="0">
                  <c:v>7.1</c:v>
                </c:pt>
                <c:pt idx="1">
                  <c:v>14.3</c:v>
                </c:pt>
                <c:pt idx="2">
                  <c:v>39.299999999999997</c:v>
                </c:pt>
                <c:pt idx="3">
                  <c:v>25</c:v>
                </c:pt>
                <c:pt idx="4">
                  <c:v>14.3</c:v>
                </c:pt>
              </c:numCache>
            </c:numRef>
          </c:val>
        </c:ser>
        <c:axId val="185604736"/>
        <c:axId val="185631104"/>
      </c:barChart>
      <c:catAx>
        <c:axId val="185604736"/>
        <c:scaling>
          <c:orientation val="minMax"/>
        </c:scaling>
        <c:axPos val="b"/>
        <c:majorTickMark val="none"/>
        <c:tickLblPos val="nextTo"/>
        <c:crossAx val="185631104"/>
        <c:crosses val="autoZero"/>
        <c:auto val="1"/>
        <c:lblAlgn val="ctr"/>
        <c:lblOffset val="100"/>
      </c:catAx>
      <c:valAx>
        <c:axId val="1856311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85604736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sec'!$A$62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4.1666666666666664E-2"/>
                  <c:y val="0"/>
                </c:manualLayout>
              </c:layout>
              <c:showVal val="1"/>
            </c:dLbl>
            <c:showVal val="1"/>
          </c:dLbls>
          <c:cat>
            <c:multiLvlStrRef>
              <c:f>'III sec'!$B$60:$E$61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'III sec'!$B$62:$E$62</c:f>
              <c:numCache>
                <c:formatCode>General</c:formatCode>
                <c:ptCount val="4"/>
                <c:pt idx="0">
                  <c:v>67.599999999999994</c:v>
                </c:pt>
                <c:pt idx="1">
                  <c:v>62.3</c:v>
                </c:pt>
                <c:pt idx="2">
                  <c:v>63</c:v>
                </c:pt>
                <c:pt idx="3">
                  <c:v>61.4</c:v>
                </c:pt>
              </c:numCache>
            </c:numRef>
          </c:val>
        </c:ser>
        <c:ser>
          <c:idx val="1"/>
          <c:order val="1"/>
          <c:tx>
            <c:strRef>
              <c:f>'III sec'!$A$63</c:f>
              <c:strCache>
                <c:ptCount val="1"/>
                <c:pt idx="0">
                  <c:v>2015</c:v>
                </c:pt>
              </c:strCache>
            </c:strRef>
          </c:tx>
          <c:dLbls>
            <c:showVal val="1"/>
          </c:dLbls>
          <c:cat>
            <c:multiLvlStrRef>
              <c:f>'III sec'!$B$60:$E$61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'III sec'!$B$63:$E$63</c:f>
              <c:numCache>
                <c:formatCode>General</c:formatCode>
                <c:ptCount val="4"/>
                <c:pt idx="0">
                  <c:v>65.7</c:v>
                </c:pt>
                <c:pt idx="1">
                  <c:v>60.6</c:v>
                </c:pt>
                <c:pt idx="2">
                  <c:v>61.7</c:v>
                </c:pt>
                <c:pt idx="3">
                  <c:v>60.3</c:v>
                </c:pt>
              </c:numCache>
            </c:numRef>
          </c:val>
        </c:ser>
        <c:ser>
          <c:idx val="2"/>
          <c:order val="2"/>
          <c:tx>
            <c:strRef>
              <c:f>'III sec'!$A$64</c:f>
              <c:strCache>
                <c:ptCount val="1"/>
                <c:pt idx="0">
                  <c:v>2016</c:v>
                </c:pt>
              </c:strCache>
            </c:strRef>
          </c:tx>
          <c:dLbls>
            <c:showVal val="1"/>
          </c:dLbls>
          <c:cat>
            <c:multiLvlStrRef>
              <c:f>'III sec'!$B$60:$E$61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'III sec'!$B$64:$E$64</c:f>
              <c:numCache>
                <c:formatCode>General</c:formatCode>
                <c:ptCount val="4"/>
                <c:pt idx="0">
                  <c:v>62.4</c:v>
                </c:pt>
                <c:pt idx="1">
                  <c:v>58.7</c:v>
                </c:pt>
                <c:pt idx="2">
                  <c:v>59.3</c:v>
                </c:pt>
                <c:pt idx="3">
                  <c:v>57.6</c:v>
                </c:pt>
              </c:numCache>
            </c:numRef>
          </c:val>
        </c:ser>
        <c:ser>
          <c:idx val="3"/>
          <c:order val="3"/>
          <c:tx>
            <c:strRef>
              <c:f>'III sec'!$A$65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2.222222222222224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4.7222222222222249E-2"/>
                  <c:y val="0"/>
                </c:manualLayout>
              </c:layout>
              <c:showVal val="1"/>
            </c:dLbl>
            <c:showVal val="1"/>
          </c:dLbls>
          <c:cat>
            <c:multiLvlStrRef>
              <c:f>'III sec'!$B$60:$E$61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ITALIANO</c:v>
                  </c:pt>
                </c:lvl>
              </c:multiLvlStrCache>
            </c:multiLvlStrRef>
          </c:cat>
          <c:val>
            <c:numRef>
              <c:f>'III sec'!$B$65:$E$65</c:f>
              <c:numCache>
                <c:formatCode>General</c:formatCode>
                <c:ptCount val="4"/>
                <c:pt idx="0">
                  <c:v>67.400000000000006</c:v>
                </c:pt>
                <c:pt idx="1">
                  <c:v>62</c:v>
                </c:pt>
                <c:pt idx="2">
                  <c:v>62.8</c:v>
                </c:pt>
                <c:pt idx="3">
                  <c:v>61.9</c:v>
                </c:pt>
              </c:numCache>
            </c:numRef>
          </c:val>
        </c:ser>
        <c:axId val="185792000"/>
        <c:axId val="185793536"/>
      </c:barChart>
      <c:catAx>
        <c:axId val="185792000"/>
        <c:scaling>
          <c:orientation val="minMax"/>
        </c:scaling>
        <c:axPos val="b"/>
        <c:numFmt formatCode="General" sourceLinked="1"/>
        <c:majorTickMark val="none"/>
        <c:tickLblPos val="nextTo"/>
        <c:crossAx val="185793536"/>
        <c:crosses val="autoZero"/>
        <c:auto val="1"/>
        <c:lblAlgn val="ctr"/>
        <c:lblOffset val="100"/>
      </c:catAx>
      <c:valAx>
        <c:axId val="18579353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85792000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'III sec'!$G$62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3.055555555555558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1.111111111111112E-2"/>
                  <c:y val="4.6296296296296771E-3"/>
                </c:manualLayout>
              </c:layout>
              <c:showVal val="1"/>
            </c:dLbl>
            <c:dLbl>
              <c:idx val="2"/>
              <c:layout>
                <c:manualLayout>
                  <c:x val="-2.5000000000000001E-2"/>
                  <c:y val="9.2592592592592692E-3"/>
                </c:manualLayout>
              </c:layout>
              <c:showVal val="1"/>
            </c:dLbl>
            <c:dLbl>
              <c:idx val="3"/>
              <c:layout>
                <c:manualLayout>
                  <c:x val="-1.6666666666666677E-2"/>
                  <c:y val="0"/>
                </c:manualLayout>
              </c:layout>
              <c:showVal val="1"/>
            </c:dLbl>
            <c:showVal val="1"/>
          </c:dLbls>
          <c:cat>
            <c:multiLvlStrRef>
              <c:f>'III sec'!$H$60:$K$61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'III sec'!$H$62:$K$62</c:f>
              <c:numCache>
                <c:formatCode>General</c:formatCode>
                <c:ptCount val="4"/>
                <c:pt idx="0">
                  <c:v>54.8</c:v>
                </c:pt>
                <c:pt idx="1">
                  <c:v>57.3</c:v>
                </c:pt>
                <c:pt idx="2">
                  <c:v>58.5</c:v>
                </c:pt>
                <c:pt idx="3">
                  <c:v>57.3</c:v>
                </c:pt>
              </c:numCache>
            </c:numRef>
          </c:val>
        </c:ser>
        <c:ser>
          <c:idx val="1"/>
          <c:order val="1"/>
          <c:tx>
            <c:strRef>
              <c:f>'III sec'!$G$63</c:f>
              <c:strCache>
                <c:ptCount val="1"/>
                <c:pt idx="0">
                  <c:v>2015</c:v>
                </c:pt>
              </c:strCache>
            </c:strRef>
          </c:tx>
          <c:dLbls>
            <c:showVal val="1"/>
          </c:dLbls>
          <c:cat>
            <c:multiLvlStrRef>
              <c:f>'III sec'!$H$60:$K$61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'III sec'!$H$63:$K$63</c:f>
              <c:numCache>
                <c:formatCode>General</c:formatCode>
                <c:ptCount val="4"/>
                <c:pt idx="0">
                  <c:v>58.2</c:v>
                </c:pt>
                <c:pt idx="1">
                  <c:v>52.1</c:v>
                </c:pt>
                <c:pt idx="2">
                  <c:v>54.3</c:v>
                </c:pt>
                <c:pt idx="3">
                  <c:v>53.5</c:v>
                </c:pt>
              </c:numCache>
            </c:numRef>
          </c:val>
        </c:ser>
        <c:ser>
          <c:idx val="2"/>
          <c:order val="2"/>
          <c:tx>
            <c:strRef>
              <c:f>'III sec'!$G$64</c:f>
              <c:strCache>
                <c:ptCount val="1"/>
                <c:pt idx="0">
                  <c:v>2016</c:v>
                </c:pt>
              </c:strCache>
            </c:strRef>
          </c:tx>
          <c:dLbls>
            <c:dLbl>
              <c:idx val="0"/>
              <c:layout>
                <c:manualLayout>
                  <c:x val="2.5000000000000001E-2"/>
                  <c:y val="2.7777777777777811E-2"/>
                </c:manualLayout>
              </c:layout>
              <c:showVal val="1"/>
            </c:dLbl>
            <c:dLbl>
              <c:idx val="1"/>
              <c:layout>
                <c:manualLayout>
                  <c:x val="8.3333333333333367E-3"/>
                  <c:y val="1.38888888888889E-2"/>
                </c:manualLayout>
              </c:layout>
              <c:showVal val="1"/>
            </c:dLbl>
            <c:showVal val="1"/>
          </c:dLbls>
          <c:cat>
            <c:multiLvlStrRef>
              <c:f>'III sec'!$H$60:$K$61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'III sec'!$H$64:$K$64</c:f>
              <c:numCache>
                <c:formatCode>General</c:formatCode>
                <c:ptCount val="4"/>
                <c:pt idx="0">
                  <c:v>56.1</c:v>
                </c:pt>
                <c:pt idx="1">
                  <c:v>48.4</c:v>
                </c:pt>
                <c:pt idx="2">
                  <c:v>49.4</c:v>
                </c:pt>
                <c:pt idx="3">
                  <c:v>48.1</c:v>
                </c:pt>
              </c:numCache>
            </c:numRef>
          </c:val>
        </c:ser>
        <c:ser>
          <c:idx val="3"/>
          <c:order val="3"/>
          <c:tx>
            <c:strRef>
              <c:f>'III sec'!$G$65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2.4999999999999981E-2"/>
                  <c:y val="3.2407407407407426E-2"/>
                </c:manualLayout>
              </c:layout>
              <c:showVal val="1"/>
            </c:dLbl>
            <c:dLbl>
              <c:idx val="1"/>
              <c:layout>
                <c:manualLayout>
                  <c:x val="3.055555555555561E-2"/>
                  <c:y val="2.7777777777777776E-2"/>
                </c:manualLayout>
              </c:layout>
              <c:showVal val="1"/>
            </c:dLbl>
            <c:dLbl>
              <c:idx val="2"/>
              <c:layout>
                <c:manualLayout>
                  <c:x val="2.222222222222224E-2"/>
                  <c:y val="1.3888888888888859E-2"/>
                </c:manualLayout>
              </c:layout>
              <c:showVal val="1"/>
            </c:dLbl>
            <c:dLbl>
              <c:idx val="3"/>
              <c:layout>
                <c:manualLayout>
                  <c:x val="5.2777777777777792E-2"/>
                  <c:y val="1.38888888888889E-2"/>
                </c:manualLayout>
              </c:layout>
              <c:showVal val="1"/>
            </c:dLbl>
            <c:showVal val="1"/>
          </c:dLbls>
          <c:cat>
            <c:multiLvlStrRef>
              <c:f>'III sec'!$H$60:$K$61</c:f>
              <c:multiLvlStrCache>
                <c:ptCount val="4"/>
                <c:lvl>
                  <c:pt idx="0">
                    <c:v>I.C. Bassano</c:v>
                  </c:pt>
                  <c:pt idx="1">
                    <c:v>Lazio </c:v>
                  </c:pt>
                  <c:pt idx="2">
                    <c:v>Centro</c:v>
                  </c:pt>
                  <c:pt idx="3">
                    <c:v>Italia</c:v>
                  </c:pt>
                </c:lvl>
                <c:lvl>
                  <c:pt idx="0">
                    <c:v>MATEMATICA</c:v>
                  </c:pt>
                </c:lvl>
              </c:multiLvlStrCache>
            </c:multiLvlStrRef>
          </c:cat>
          <c:val>
            <c:numRef>
              <c:f>'III sec'!$H$65:$K$65</c:f>
              <c:numCache>
                <c:formatCode>General</c:formatCode>
                <c:ptCount val="4"/>
                <c:pt idx="0">
                  <c:v>46.4</c:v>
                </c:pt>
                <c:pt idx="1">
                  <c:v>49.4</c:v>
                </c:pt>
                <c:pt idx="2">
                  <c:v>51.3</c:v>
                </c:pt>
                <c:pt idx="3">
                  <c:v>50.6</c:v>
                </c:pt>
              </c:numCache>
            </c:numRef>
          </c:val>
        </c:ser>
        <c:axId val="186277888"/>
        <c:axId val="186279808"/>
      </c:barChart>
      <c:catAx>
        <c:axId val="186277888"/>
        <c:scaling>
          <c:orientation val="minMax"/>
        </c:scaling>
        <c:axPos val="b"/>
        <c:numFmt formatCode="General" sourceLinked="1"/>
        <c:majorTickMark val="none"/>
        <c:tickLblPos val="nextTo"/>
        <c:crossAx val="186279808"/>
        <c:crosses val="autoZero"/>
        <c:auto val="1"/>
        <c:lblAlgn val="ctr"/>
        <c:lblOffset val="100"/>
      </c:catAx>
      <c:valAx>
        <c:axId val="1862798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86277888"/>
        <c:crosses val="autoZero"/>
        <c:crossBetween val="between"/>
      </c:valAx>
    </c:plotArea>
    <c:legend>
      <c:legendPos val="r"/>
      <c:layout/>
    </c:legend>
    <c:plotVisOnly val="1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path path="shape">
        <a:fillToRect l="50000" t="50000" r="50000" b="50000"/>
      </a:path>
    </a:gradFill>
    <a:ln w="38100" cap="rnd" cmpd="sng">
      <a:solidFill>
        <a:srgbClr val="0070C0"/>
      </a:solidFill>
      <a:bevel/>
    </a:ln>
  </c:spPr>
  <c:txPr>
    <a:bodyPr/>
    <a:lstStyle/>
    <a:p>
      <a:pPr>
        <a:defRPr sz="1100" b="1" i="0" baseline="0"/>
      </a:pPr>
      <a:endParaRPr lang="it-I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1F99E-F20B-4392-9FE7-AE36E74A1911}" type="datetimeFigureOut">
              <a:rPr lang="it-IT" smtClean="0"/>
              <a:t>03/12/2017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89EE-B971-49B1-95C8-896EF298BB3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5786" y="1357298"/>
            <a:ext cx="7772400" cy="1470025"/>
          </a:xfrm>
        </p:spPr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214942" y="5143512"/>
            <a:ext cx="3571900" cy="1357322"/>
          </a:xfrm>
        </p:spPr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 </a:t>
            </a:r>
          </a:p>
          <a:p>
            <a:r>
              <a:rPr lang="it-IT" sz="2800" dirty="0" err="1" smtClean="0">
                <a:solidFill>
                  <a:srgbClr val="0070C0"/>
                </a:solidFill>
              </a:rPr>
              <a:t>F.S.</a:t>
            </a:r>
            <a:r>
              <a:rPr lang="it-IT" sz="2800" dirty="0" smtClean="0">
                <a:solidFill>
                  <a:srgbClr val="0070C0"/>
                </a:solidFill>
              </a:rPr>
              <a:t> </a:t>
            </a:r>
            <a:r>
              <a:rPr lang="it-IT" sz="2800" dirty="0" err="1" smtClean="0">
                <a:solidFill>
                  <a:srgbClr val="0070C0"/>
                </a:solidFill>
              </a:rPr>
              <a:t>Fravolini</a:t>
            </a:r>
            <a:r>
              <a:rPr lang="it-IT" sz="2800" dirty="0" smtClean="0">
                <a:solidFill>
                  <a:srgbClr val="0070C0"/>
                </a:solidFill>
              </a:rPr>
              <a:t> Anna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90376" y="2786058"/>
            <a:ext cx="8553624" cy="149483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Risultati INVALSI a.s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.201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6- 17</a:t>
            </a:r>
            <a:endParaRPr lang="it-IT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 descr="Risultati immagini per scuo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92509">
            <a:off x="2201109" y="4751265"/>
            <a:ext cx="2581275" cy="1771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6" name="Picture 4" descr="Risultati immagini per scu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08667">
            <a:off x="5786862" y="403749"/>
            <a:ext cx="2438323" cy="2438323"/>
          </a:xfrm>
          <a:prstGeom prst="star7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1071538" y="428604"/>
            <a:ext cx="3970362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3200" dirty="0">
                <a:solidFill>
                  <a:prstClr val="black"/>
                </a:solidFill>
              </a:rPr>
              <a:t>ISTITUTO COMPRENSIVO</a:t>
            </a:r>
          </a:p>
          <a:p>
            <a:pPr lvl="0" algn="ctr">
              <a:spcBef>
                <a:spcPct val="20000"/>
              </a:spcBef>
            </a:pPr>
            <a:r>
              <a:rPr lang="it-IT" sz="3200" dirty="0">
                <a:solidFill>
                  <a:prstClr val="black"/>
                </a:solidFill>
              </a:rPr>
              <a:t> di Bassano Romano</a:t>
            </a:r>
            <a:endParaRPr lang="it-IT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1643042"/>
          </a:xfrm>
        </p:spPr>
        <p:txBody>
          <a:bodyPr>
            <a:normAutofit fontScale="90000"/>
          </a:bodyPr>
          <a:lstStyle/>
          <a:p>
            <a:pPr algn="l"/>
            <a:r>
              <a:rPr lang="it-IT" sz="3600" b="1" u="sng" dirty="0" smtClean="0">
                <a:solidFill>
                  <a:srgbClr val="FF0000"/>
                </a:solidFill>
              </a:rPr>
              <a:t>Classi seconde</a:t>
            </a:r>
            <a:r>
              <a:rPr lang="it-IT" b="1" u="sng" dirty="0" smtClean="0">
                <a:solidFill>
                  <a:srgbClr val="FF0000"/>
                </a:solidFill>
              </a:rPr>
              <a:t> </a:t>
            </a:r>
            <a:r>
              <a:rPr lang="it-IT" sz="3600" b="1" u="sng" dirty="0" smtClean="0">
                <a:solidFill>
                  <a:srgbClr val="FF0000"/>
                </a:solidFill>
              </a:rPr>
              <a:t>scuola primaria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3600" dirty="0" smtClean="0">
                <a:latin typeface="Comic Sans MS" pitchFamily="66" charset="0"/>
              </a:rPr>
              <a:t>Punteggi generali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388" name="Picture 4" descr="Risultati immagini per scu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86284">
            <a:off x="5430624" y="453722"/>
            <a:ext cx="3769110" cy="1620056"/>
          </a:xfrm>
          <a:prstGeom prst="cloud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Italiano</a:t>
            </a:r>
            <a:r>
              <a:rPr lang="it-IT" sz="3200" dirty="0">
                <a:latin typeface="Comic Sans MS" pitchFamily="66" charset="0"/>
              </a:rPr>
              <a:t>: parti della prova</a:t>
            </a:r>
            <a:r>
              <a:rPr lang="it-IT" sz="3200" dirty="0" smtClean="0">
                <a:latin typeface="Comic Sans MS" pitchFamily="66" charset="0"/>
              </a:rPr>
              <a:t> </a:t>
            </a:r>
            <a:endParaRPr lang="it-IT" sz="32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Matematica</a:t>
            </a:r>
            <a:r>
              <a:rPr lang="it-IT" sz="3200" dirty="0">
                <a:latin typeface="Comic Sans MS" pitchFamily="66" charset="0"/>
              </a:rPr>
              <a:t>: ambiti</a:t>
            </a:r>
            <a:r>
              <a:rPr lang="it-IT" sz="3200" dirty="0" smtClean="0">
                <a:latin typeface="Comic Sans MS" pitchFamily="66" charset="0"/>
              </a:rPr>
              <a:t> </a:t>
            </a:r>
            <a:endParaRPr lang="it-IT" sz="32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Matematica</a:t>
            </a:r>
            <a:r>
              <a:rPr lang="it-IT" sz="3200" dirty="0">
                <a:latin typeface="Comic Sans MS" pitchFamily="66" charset="0"/>
              </a:rPr>
              <a:t>: dimensioni</a:t>
            </a:r>
            <a:r>
              <a:rPr lang="it-IT" sz="3200" dirty="0" smtClean="0">
                <a:latin typeface="Comic Sans MS" pitchFamily="66" charset="0"/>
              </a:rPr>
              <a:t> </a:t>
            </a:r>
            <a:endParaRPr lang="it-IT" sz="32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Distribuzione </a:t>
            </a:r>
            <a:r>
              <a:rPr lang="it-IT" sz="3200" dirty="0">
                <a:latin typeface="Comic Sans MS" pitchFamily="66" charset="0"/>
              </a:rPr>
              <a:t>di studenti per livelli di apprendimento</a:t>
            </a:r>
            <a:r>
              <a:rPr lang="it-IT" sz="3200" dirty="0" smtClean="0">
                <a:latin typeface="Comic Sans MS" pitchFamily="66" charset="0"/>
              </a:rPr>
              <a:t> </a:t>
            </a:r>
            <a:endParaRPr lang="it-IT" sz="32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Andamento </a:t>
            </a:r>
            <a:r>
              <a:rPr lang="it-IT" sz="3200" dirty="0">
                <a:latin typeface="Comic Sans MS" pitchFamily="66" charset="0"/>
              </a:rPr>
              <a:t>negli ultimi anni </a:t>
            </a:r>
            <a:r>
              <a:rPr lang="it-IT" sz="3200" smtClean="0">
                <a:latin typeface="Comic Sans MS" pitchFamily="66" charset="0"/>
              </a:rPr>
              <a:t>scolastici </a:t>
            </a:r>
            <a:br>
              <a:rPr lang="it-IT" sz="3200" smtClean="0">
                <a:latin typeface="Comic Sans MS" pitchFamily="66" charset="0"/>
              </a:rPr>
            </a:br>
            <a:r>
              <a:rPr lang="it-IT" sz="3200" smtClean="0">
                <a:latin typeface="Comic Sans MS" pitchFamily="66" charset="0"/>
              </a:rPr>
              <a:t>- </a:t>
            </a:r>
            <a:r>
              <a:rPr lang="it-IT" sz="3200" dirty="0">
                <a:latin typeface="Comic Sans MS" pitchFamily="66" charset="0"/>
              </a:rPr>
              <a:t>italiano</a:t>
            </a:r>
            <a:r>
              <a:rPr lang="it-IT" sz="3200" dirty="0" smtClean="0">
                <a:latin typeface="Comic Sans MS" pitchFamily="66" charset="0"/>
              </a:rPr>
              <a:t> -</a:t>
            </a:r>
            <a:endParaRPr lang="it-IT" sz="32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>
                <a:latin typeface="Comic Sans MS" pitchFamily="66" charset="0"/>
              </a:rPr>
              <a:t>Andamento</a:t>
            </a:r>
            <a:r>
              <a:rPr lang="it-IT" sz="3600" dirty="0" smtClean="0">
                <a:latin typeface="Comic Sans MS" pitchFamily="66" charset="0"/>
              </a:rPr>
              <a:t> </a:t>
            </a:r>
            <a:r>
              <a:rPr lang="it-IT" sz="3600" dirty="0">
                <a:latin typeface="Comic Sans MS" pitchFamily="66" charset="0"/>
              </a:rPr>
              <a:t>negli ultimi </a:t>
            </a:r>
            <a:r>
              <a:rPr lang="it-IT" sz="3600" dirty="0" smtClean="0">
                <a:latin typeface="Comic Sans MS" pitchFamily="66" charset="0"/>
              </a:rPr>
              <a:t>anni scolastici</a:t>
            </a:r>
            <a:br>
              <a:rPr lang="it-IT" sz="3600" dirty="0" smtClean="0">
                <a:latin typeface="Comic Sans MS" pitchFamily="66" charset="0"/>
              </a:rPr>
            </a:br>
            <a:r>
              <a:rPr lang="it-IT" sz="3600" dirty="0" smtClean="0">
                <a:latin typeface="Comic Sans MS" pitchFamily="66" charset="0"/>
              </a:rPr>
              <a:t>- </a:t>
            </a:r>
            <a:r>
              <a:rPr lang="it-IT" sz="3200" dirty="0">
                <a:latin typeface="Comic Sans MS" pitchFamily="66" charset="0"/>
              </a:rPr>
              <a:t>matematica</a:t>
            </a:r>
            <a:r>
              <a:rPr lang="it-IT" sz="3600" dirty="0" smtClean="0">
                <a:latin typeface="Comic Sans MS" pitchFamily="66" charset="0"/>
              </a:rPr>
              <a:t> -</a:t>
            </a:r>
            <a:endParaRPr lang="it-IT" sz="3600" dirty="0">
              <a:latin typeface="Comic Sans MS" pitchFamily="66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it-IT" b="1" u="sng" dirty="0" smtClean="0">
                <a:solidFill>
                  <a:srgbClr val="FF0000"/>
                </a:solidFill>
              </a:rPr>
              <a:t>Classi quinte scuola primaria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>
                <a:solidFill>
                  <a:srgbClr val="0070C0"/>
                </a:solidFill>
                <a:latin typeface="Comic Sans MS" pitchFamily="66" charset="0"/>
              </a:rPr>
              <a:t>Punteggi generali</a:t>
            </a:r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Risultati immagini per scu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21407">
            <a:off x="12250" y="239413"/>
            <a:ext cx="2613379" cy="2000373"/>
          </a:xfrm>
          <a:prstGeom prst="hexagon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70C0"/>
                </a:solidFill>
                <a:latin typeface="Comic Sans MS" pitchFamily="66" charset="0"/>
              </a:rPr>
              <a:t>Italiano: parti della prova </a:t>
            </a:r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70C0"/>
                </a:solidFill>
                <a:latin typeface="Comic Sans MS" pitchFamily="66" charset="0"/>
              </a:rPr>
              <a:t>Matematica: ambiti </a:t>
            </a:r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70C0"/>
                </a:solidFill>
                <a:latin typeface="Comic Sans MS" pitchFamily="66" charset="0"/>
              </a:rPr>
              <a:t>Matematica: dimensioni </a:t>
            </a:r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omic Sans MS" pitchFamily="66" charset="0"/>
              </a:rPr>
              <a:t>Distribuzione di studenti per livelli di apprendimento </a:t>
            </a:r>
            <a:endParaRPr lang="it-IT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0070C0"/>
                </a:solidFill>
                <a:latin typeface="Comic Sans MS" pitchFamily="66" charset="0"/>
              </a:rPr>
              <a:t>Andamento negli ultimi anni scolastici - italiano -</a:t>
            </a:r>
            <a:endParaRPr lang="it-IT" sz="3600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0070C0"/>
                </a:solidFill>
                <a:latin typeface="Comic Sans MS" pitchFamily="66" charset="0"/>
              </a:rPr>
              <a:t>Andamento</a:t>
            </a:r>
            <a:r>
              <a:rPr lang="it-IT" sz="3600" dirty="0" smtClean="0">
                <a:solidFill>
                  <a:srgbClr val="0070C0"/>
                </a:solidFill>
                <a:latin typeface="Comic Sans MS" pitchFamily="66" charset="0"/>
              </a:rPr>
              <a:t> negli ultimi anni scolastici</a:t>
            </a:r>
            <a:br>
              <a:rPr lang="it-IT" sz="3600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it-IT" sz="3600" dirty="0" smtClean="0">
                <a:solidFill>
                  <a:srgbClr val="0070C0"/>
                </a:solidFill>
                <a:latin typeface="Comic Sans MS" pitchFamily="66" charset="0"/>
              </a:rPr>
              <a:t>- </a:t>
            </a:r>
            <a:r>
              <a:rPr lang="it-IT" sz="3200" dirty="0" smtClean="0">
                <a:solidFill>
                  <a:srgbClr val="0070C0"/>
                </a:solidFill>
                <a:latin typeface="Comic Sans MS" pitchFamily="66" charset="0"/>
              </a:rPr>
              <a:t>matematica</a:t>
            </a:r>
            <a:r>
              <a:rPr lang="it-IT" sz="3600" dirty="0" smtClean="0">
                <a:solidFill>
                  <a:srgbClr val="0070C0"/>
                </a:solidFill>
                <a:latin typeface="Comic Sans MS" pitchFamily="66" charset="0"/>
              </a:rPr>
              <a:t> -</a:t>
            </a:r>
            <a:endParaRPr lang="it-IT" sz="3600" dirty="0">
              <a:solidFill>
                <a:srgbClr val="0070C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1417638"/>
          </a:xfrm>
        </p:spPr>
        <p:txBody>
          <a:bodyPr>
            <a:normAutofit/>
          </a:bodyPr>
          <a:lstStyle/>
          <a:p>
            <a:pPr algn="l"/>
            <a:r>
              <a:rPr lang="it-IT" sz="3600" b="1" u="sng" dirty="0" smtClean="0">
                <a:solidFill>
                  <a:srgbClr val="FF0000"/>
                </a:solidFill>
              </a:rPr>
              <a:t>Classi terze  </a:t>
            </a:r>
            <a:r>
              <a:rPr lang="it-IT" sz="2800" b="1" u="sng" dirty="0" smtClean="0">
                <a:solidFill>
                  <a:srgbClr val="FF0000"/>
                </a:solidFill>
              </a:rPr>
              <a:t>scuola sec. di primo grado</a:t>
            </a: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dirty="0" smtClean="0">
                <a:solidFill>
                  <a:srgbClr val="C00000"/>
                </a:solidFill>
                <a:latin typeface="Comic Sans MS" pitchFamily="66" charset="0"/>
              </a:rPr>
              <a:t>Punteggi generali</a:t>
            </a:r>
            <a:endParaRPr lang="it-IT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530" name="Picture 2" descr="Risultati immagini per scu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49275">
            <a:off x="6505393" y="530477"/>
            <a:ext cx="2466975" cy="18573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Comic Sans MS" pitchFamily="66" charset="0"/>
              </a:rPr>
              <a:t>Italiano: parti della prova </a:t>
            </a:r>
            <a:endParaRPr lang="it-IT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Comic Sans MS" pitchFamily="66" charset="0"/>
              </a:rPr>
              <a:t>Matematica: ambiti </a:t>
            </a:r>
            <a:endParaRPr lang="it-IT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Comic Sans MS" pitchFamily="66" charset="0"/>
              </a:rPr>
              <a:t>Matematica: dimensioni </a:t>
            </a:r>
            <a:endParaRPr lang="it-IT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C00000"/>
                </a:solidFill>
                <a:latin typeface="Comic Sans MS" pitchFamily="66" charset="0"/>
              </a:rPr>
              <a:t>Distribuzione di studenti per livelli di apprendimento </a:t>
            </a:r>
            <a:endParaRPr lang="it-IT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C00000"/>
                </a:solidFill>
                <a:latin typeface="Comic Sans MS" pitchFamily="66" charset="0"/>
              </a:rPr>
              <a:t>Andamento negli ultimi anni scolastici - italiano -</a:t>
            </a:r>
            <a:endParaRPr lang="it-IT" sz="3600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C00000"/>
                </a:solidFill>
                <a:latin typeface="Comic Sans MS" pitchFamily="66" charset="0"/>
              </a:rPr>
              <a:t>Andamento</a:t>
            </a:r>
            <a:r>
              <a:rPr lang="it-IT" sz="3600" dirty="0" smtClean="0">
                <a:solidFill>
                  <a:srgbClr val="C00000"/>
                </a:solidFill>
                <a:latin typeface="Comic Sans MS" pitchFamily="66" charset="0"/>
              </a:rPr>
              <a:t> negli ultimi anni scolastici</a:t>
            </a:r>
            <a:br>
              <a:rPr lang="it-IT" sz="3600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it-IT" sz="3600" dirty="0" smtClean="0">
                <a:solidFill>
                  <a:srgbClr val="C00000"/>
                </a:solidFill>
                <a:latin typeface="Comic Sans MS" pitchFamily="66" charset="0"/>
              </a:rPr>
              <a:t>- </a:t>
            </a:r>
            <a:r>
              <a:rPr lang="it-IT" sz="3200" dirty="0" smtClean="0">
                <a:solidFill>
                  <a:srgbClr val="C00000"/>
                </a:solidFill>
                <a:latin typeface="Comic Sans MS" pitchFamily="66" charset="0"/>
              </a:rPr>
              <a:t>matematica</a:t>
            </a:r>
            <a:r>
              <a:rPr lang="it-IT" sz="3600" dirty="0" smtClean="0">
                <a:solidFill>
                  <a:srgbClr val="C00000"/>
                </a:solidFill>
                <a:latin typeface="Comic Sans MS" pitchFamily="66" charset="0"/>
              </a:rPr>
              <a:t> -</a:t>
            </a:r>
            <a:endParaRPr lang="it-IT" sz="3600" dirty="0">
              <a:solidFill>
                <a:srgbClr val="C0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isultati immagini per scuo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381890"/>
            <a:ext cx="7000924" cy="2340864"/>
          </a:xfrm>
          <a:prstGeom prst="wave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785786" y="928670"/>
            <a:ext cx="7786742" cy="21431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Grazie per l’attenzione!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192</Words>
  <Application>Microsoft Office PowerPoint</Application>
  <PresentationFormat>Presentazione su schermo (4:3)</PresentationFormat>
  <Paragraphs>94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 </vt:lpstr>
      <vt:lpstr>Classi seconde scuola primaria  Punteggi generali </vt:lpstr>
      <vt:lpstr>Italiano: parti della prova </vt:lpstr>
      <vt:lpstr>Matematica: ambiti </vt:lpstr>
      <vt:lpstr>Matematica: dimensioni </vt:lpstr>
      <vt:lpstr>Distribuzione di studenti per livelli di apprendimento </vt:lpstr>
      <vt:lpstr>Andamento negli ultimi anni scolastici  - italiano -</vt:lpstr>
      <vt:lpstr>Andamento negli ultimi anni scolastici - matematica -</vt:lpstr>
      <vt:lpstr>Classi quinte scuola primaria  Punteggi generali</vt:lpstr>
      <vt:lpstr>Italiano: parti della prova </vt:lpstr>
      <vt:lpstr>Matematica: ambiti </vt:lpstr>
      <vt:lpstr>Matematica: dimensioni </vt:lpstr>
      <vt:lpstr>Distribuzione di studenti per livelli di apprendimento </vt:lpstr>
      <vt:lpstr>Andamento negli ultimi anni scolastici - italiano -</vt:lpstr>
      <vt:lpstr>Andamento negli ultimi anni scolastici - matematica -</vt:lpstr>
      <vt:lpstr>Classi terze  scuola sec. di primo grado Punteggi generali</vt:lpstr>
      <vt:lpstr>Italiano: parti della prova </vt:lpstr>
      <vt:lpstr>Matematica: ambiti </vt:lpstr>
      <vt:lpstr>Matematica: dimensioni </vt:lpstr>
      <vt:lpstr>Distribuzione di studenti per livelli di apprendimento </vt:lpstr>
      <vt:lpstr>Andamento negli ultimi anni scolastici - italiano -</vt:lpstr>
      <vt:lpstr>Andamento negli ultimi anni scolastici - matematica -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Risultati invalsi a.s.2016- 17</dc:title>
  <dc:creator>anna fravolini</dc:creator>
  <cp:lastModifiedBy>anna fravolini</cp:lastModifiedBy>
  <cp:revision>18</cp:revision>
  <dcterms:created xsi:type="dcterms:W3CDTF">2017-12-03T14:49:07Z</dcterms:created>
  <dcterms:modified xsi:type="dcterms:W3CDTF">2017-12-03T17:36:30Z</dcterms:modified>
</cp:coreProperties>
</file>