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theme/theme9.xml" ContentType="application/vnd.openxmlformats-officedocument.theme+xml"/>
  <Override PartName="/ppt/slideLayouts/slideLayout16.xml" ContentType="application/vnd.openxmlformats-officedocument.presentationml.slideLayout+xml"/>
  <Override PartName="/ppt/theme/theme10.xml" ContentType="application/vnd.openxmlformats-officedocument.theme+xml"/>
  <Override PartName="/ppt/slideLayouts/slideLayout17.xml" ContentType="application/vnd.openxmlformats-officedocument.presentationml.slideLayout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2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charts/chart2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charts/chart2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2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30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31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32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charts/chart33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9.xml" ContentType="application/vnd.openxmlformats-officedocument.themeOverride+xml"/>
  <Override PartName="/ppt/charts/chart34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0.xml" ContentType="application/vnd.openxmlformats-officedocument.themeOverride+xml"/>
  <Override PartName="/ppt/charts/chart35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1.xml" ContentType="application/vnd.openxmlformats-officedocument.themeOverride+xml"/>
  <Override PartName="/ppt/charts/chart36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2.xml" ContentType="application/vnd.openxmlformats-officedocument.themeOverride+xml"/>
  <Override PartName="/ppt/charts/chart37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3.xml" ContentType="application/vnd.openxmlformats-officedocument.themeOverride+xml"/>
  <Override PartName="/ppt/charts/chart38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4.xml" ContentType="application/vnd.openxmlformats-officedocument.themeOverride+xml"/>
  <Override PartName="/ppt/charts/chart39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5.xml" ContentType="application/vnd.openxmlformats-officedocument.themeOverride+xml"/>
  <Override PartName="/ppt/charts/chart40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6.xml" ContentType="application/vnd.openxmlformats-officedocument.themeOverride+xml"/>
  <Override PartName="/ppt/charts/chart41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7.xml" ContentType="application/vnd.openxmlformats-officedocument.themeOverride+xml"/>
  <Override PartName="/ppt/charts/chart42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38.xml" ContentType="application/vnd.openxmlformats-officedocument.themeOverride+xml"/>
  <Override PartName="/ppt/charts/chart43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39.xml" ContentType="application/vnd.openxmlformats-officedocument.themeOverride+xml"/>
  <Override PartName="/ppt/charts/chart44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40.xml" ContentType="application/vnd.openxmlformats-officedocument.themeOverride+xml"/>
  <Override PartName="/ppt/charts/chart45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41.xml" ContentType="application/vnd.openxmlformats-officedocument.themeOverride+xml"/>
  <Override PartName="/ppt/charts/chart46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42.xml" ContentType="application/vnd.openxmlformats-officedocument.themeOverride+xml"/>
  <Override PartName="/ppt/charts/chart47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43.xml" ContentType="application/vnd.openxmlformats-officedocument.themeOverride+xml"/>
  <Override PartName="/ppt/charts/chart48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44.xml" ContentType="application/vnd.openxmlformats-officedocument.themeOverride+xml"/>
  <Override PartName="/ppt/charts/chart49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45.xml" ContentType="application/vnd.openxmlformats-officedocument.themeOverride+xml"/>
  <Override PartName="/ppt/charts/chart50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46.xml" ContentType="application/vnd.openxmlformats-officedocument.themeOverride+xml"/>
  <Override PartName="/ppt/charts/chart51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47.xml" ContentType="application/vnd.openxmlformats-officedocument.themeOverride+xml"/>
  <Override PartName="/ppt/charts/chart52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48.xml" ContentType="application/vnd.openxmlformats-officedocument.themeOverride+xml"/>
  <Override PartName="/ppt/charts/chart53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theme/themeOverride49.xml" ContentType="application/vnd.openxmlformats-officedocument.themeOverride+xml"/>
  <Override PartName="/ppt/charts/chart54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heme/themeOverride50.xml" ContentType="application/vnd.openxmlformats-officedocument.themeOverride+xml"/>
  <Override PartName="/ppt/charts/chart55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theme/themeOverride51.xml" ContentType="application/vnd.openxmlformats-officedocument.themeOverride+xml"/>
  <Override PartName="/ppt/charts/chart56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theme/themeOverride52.xml" ContentType="application/vnd.openxmlformats-officedocument.themeOverride+xml"/>
  <Override PartName="/ppt/charts/chart57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theme/themeOverride53.xml" ContentType="application/vnd.openxmlformats-officedocument.themeOverride+xml"/>
  <Override PartName="/ppt/charts/chart58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theme/themeOverride54.xml" ContentType="application/vnd.openxmlformats-officedocument.themeOverride+xml"/>
  <Override PartName="/ppt/charts/chart59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theme/themeOverride55.xml" ContentType="application/vnd.openxmlformats-officedocument.themeOverride+xml"/>
  <Override PartName="/ppt/charts/chart60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theme/themeOverride56.xml" ContentType="application/vnd.openxmlformats-officedocument.themeOverride+xml"/>
  <Override PartName="/ppt/charts/chart61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theme/themeOverride57.xml" ContentType="application/vnd.openxmlformats-officedocument.themeOverride+xml"/>
  <Override PartName="/ppt/charts/chart62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theme/themeOverride58.xml" ContentType="application/vnd.openxmlformats-officedocument.themeOverride+xml"/>
  <Override PartName="/ppt/charts/chart63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theme/themeOverride59.xml" ContentType="application/vnd.openxmlformats-officedocument.themeOverride+xml"/>
  <Override PartName="/ppt/charts/chart64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theme/themeOverride60.xml" ContentType="application/vnd.openxmlformats-officedocument.themeOverride+xml"/>
  <Override PartName="/ppt/charts/chart65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theme/themeOverride61.xml" ContentType="application/vnd.openxmlformats-officedocument.themeOverride+xml"/>
  <Override PartName="/ppt/charts/chart66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theme/themeOverride62.xml" ContentType="application/vnd.openxmlformats-officedocument.themeOverride+xml"/>
  <Override PartName="/ppt/charts/chart67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theme/themeOverride63.xml" ContentType="application/vnd.openxmlformats-officedocument.themeOverride+xml"/>
  <Override PartName="/ppt/charts/chart68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theme/themeOverride64.xml" ContentType="application/vnd.openxmlformats-officedocument.themeOverride+xml"/>
  <Override PartName="/ppt/charts/chart69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theme/themeOverride65.xml" ContentType="application/vnd.openxmlformats-officedocument.themeOverride+xml"/>
  <Override PartName="/ppt/charts/chart70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theme/themeOverride66.xml" ContentType="application/vnd.openxmlformats-officedocument.themeOverride+xml"/>
  <Override PartName="/ppt/charts/chart71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theme/themeOverride67.xml" ContentType="application/vnd.openxmlformats-officedocument.themeOverride+xml"/>
  <Override PartName="/ppt/charts/chart72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theme/themeOverride68.xml" ContentType="application/vnd.openxmlformats-officedocument.themeOverride+xml"/>
  <Override PartName="/ppt/charts/chart73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theme/themeOverride69.xml" ContentType="application/vnd.openxmlformats-officedocument.themeOverride+xml"/>
  <Override PartName="/ppt/charts/chart74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theme/themeOverride70.xml" ContentType="application/vnd.openxmlformats-officedocument.themeOverride+xml"/>
  <Override PartName="/ppt/charts/chart75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theme/themeOverride71.xml" ContentType="application/vnd.openxmlformats-officedocument.themeOverride+xml"/>
  <Override PartName="/ppt/charts/chart76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theme/themeOverride7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58" r:id="rId3"/>
    <p:sldMasterId id="2147483660" r:id="rId4"/>
    <p:sldMasterId id="2147483662" r:id="rId5"/>
    <p:sldMasterId id="2147483664" r:id="rId6"/>
    <p:sldMasterId id="2147483666" r:id="rId7"/>
    <p:sldMasterId id="2147483668" r:id="rId8"/>
    <p:sldMasterId id="2147483670" r:id="rId9"/>
    <p:sldMasterId id="2147483672" r:id="rId10"/>
    <p:sldMasterId id="2147483674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</p:sldIdLst>
  <p:sldSz cx="9144000" cy="6858000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3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5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8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9.xm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0.xm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1.xml"/><Relationship Id="rId2" Type="http://schemas.microsoft.com/office/2011/relationships/chartColorStyle" Target="colors51.xml"/><Relationship Id="rId1" Type="http://schemas.microsoft.com/office/2011/relationships/chartStyle" Target="style5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2.xm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3.xm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4.xml"/><Relationship Id="rId2" Type="http://schemas.microsoft.com/office/2011/relationships/chartColorStyle" Target="colors54.xml"/><Relationship Id="rId1" Type="http://schemas.microsoft.com/office/2011/relationships/chartStyle" Target="style5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5.xml"/><Relationship Id="rId2" Type="http://schemas.microsoft.com/office/2011/relationships/chartColorStyle" Target="colors55.xml"/><Relationship Id="rId1" Type="http://schemas.microsoft.com/office/2011/relationships/chartStyle" Target="style5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6.xm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7.xml"/><Relationship Id="rId2" Type="http://schemas.microsoft.com/office/2011/relationships/chartColorStyle" Target="colors57.xml"/><Relationship Id="rId1" Type="http://schemas.microsoft.com/office/2011/relationships/chartStyle" Target="style5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8.xml"/><Relationship Id="rId2" Type="http://schemas.microsoft.com/office/2011/relationships/chartColorStyle" Target="colors58.xml"/><Relationship Id="rId1" Type="http://schemas.microsoft.com/office/2011/relationships/chartStyle" Target="style5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9.xml"/><Relationship Id="rId2" Type="http://schemas.microsoft.com/office/2011/relationships/chartColorStyle" Target="colors59.xml"/><Relationship Id="rId1" Type="http://schemas.microsoft.com/office/2011/relationships/chartStyle" Target="style5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0.xm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1.xml"/><Relationship Id="rId2" Type="http://schemas.microsoft.com/office/2011/relationships/chartColorStyle" Target="colors61.xml"/><Relationship Id="rId1" Type="http://schemas.microsoft.com/office/2011/relationships/chartStyle" Target="style6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2.xml"/><Relationship Id="rId2" Type="http://schemas.microsoft.com/office/2011/relationships/chartColorStyle" Target="colors62.xml"/><Relationship Id="rId1" Type="http://schemas.microsoft.com/office/2011/relationships/chartStyle" Target="style6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3.xm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4.xml"/><Relationship Id="rId2" Type="http://schemas.microsoft.com/office/2011/relationships/chartColorStyle" Target="colors64.xml"/><Relationship Id="rId1" Type="http://schemas.microsoft.com/office/2011/relationships/chartStyle" Target="style64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5.xm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6.xm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7.xm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8.xm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9.xm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0.xm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1.xm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2.xml"/><Relationship Id="rId2" Type="http://schemas.microsoft.com/office/2011/relationships/chartColorStyle" Target="colors72.xml"/><Relationship Id="rId1" Type="http://schemas.microsoft.com/office/2011/relationships/chartStyle" Target="style72.xml"/><Relationship Id="rId4" Type="http://schemas.openxmlformats.org/officeDocument/2006/relationships/oleObject" Target="file:///G:\Margherita%20PROVE%20PARALLELE%20FORMAT\Prove_After_2025_Vers2%20-%20Copia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lang="it-IT" sz="2000" b="1" i="1" u="none" strike="noStrike">
                <a:solidFill>
                  <a:srgbClr val="595959"/>
                </a:solidFill>
                <a:uFillTx/>
                <a:latin typeface="Arial Narrow"/>
                <a:ea typeface="Arial"/>
              </a:rPr>
              <a:t>Inglese</a:t>
            </a:r>
          </a:p>
        </c:rich>
      </c:tx>
      <c:layout/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0D5BDC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6.7578125</c:v>
                </c:pt>
                <c:pt idx="1">
                  <c:v>6.9779411764705896</c:v>
                </c:pt>
                <c:pt idx="2">
                  <c:v>8.2916666666666696</c:v>
                </c:pt>
                <c:pt idx="3">
                  <c:v>6.90178571428571</c:v>
                </c:pt>
                <c:pt idx="4">
                  <c:v>7.9765625</c:v>
                </c:pt>
                <c:pt idx="5">
                  <c:v>6.78571428571429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E-489A-9BBD-E33A2C14D26D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BC8D03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7.3828125</c:v>
                </c:pt>
                <c:pt idx="1">
                  <c:v>7.3076923076923102</c:v>
                </c:pt>
                <c:pt idx="2">
                  <c:v>7.90625</c:v>
                </c:pt>
                <c:pt idx="3">
                  <c:v>7.2960526315789496</c:v>
                </c:pt>
                <c:pt idx="4">
                  <c:v>6.7916666666666696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E-489A-9BBD-E33A2C14D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20634621"/>
        <c:axId val="27229552"/>
      </c:barChart>
      <c:catAx>
        <c:axId val="2063462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27229552"/>
        <c:crosses val="autoZero"/>
        <c:auto val="1"/>
        <c:lblAlgn val="ctr"/>
        <c:lblOffset val="100"/>
        <c:noMultiLvlLbl val="0"/>
      </c:catAx>
      <c:valAx>
        <c:axId val="27229552"/>
        <c:scaling>
          <c:orientation val="minMax"/>
          <c:max val="1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20634621"/>
        <c:crosses val="autoZero"/>
        <c:crossBetween val="between"/>
      </c:valAx>
      <c:spPr>
        <a:noFill/>
        <a:ln w="0">
          <a:noFill/>
        </a:ln>
      </c:spPr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400" b="0" i="1" u="none" strike="noStrike">
              <a:solidFill>
                <a:srgbClr val="595959"/>
              </a:solidFill>
              <a:uFillTx/>
              <a:latin typeface="Arial Narrow"/>
              <a:ea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2F2F2"/>
    </a:solidFill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lang="it-IT" sz="2000" b="1" i="1" u="none" strike="noStrike">
                <a:solidFill>
                  <a:srgbClr val="595959"/>
                </a:solidFill>
                <a:uFillTx/>
                <a:latin typeface="Arial Narrow"/>
                <a:ea typeface="Arial"/>
              </a:rPr>
              <a:t>Francese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7030A0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7.56944444444445</c:v>
                </c:pt>
                <c:pt idx="1">
                  <c:v>8.0147058823529402</c:v>
                </c:pt>
                <c:pt idx="2">
                  <c:v>6.8833333333333302</c:v>
                </c:pt>
                <c:pt idx="3">
                  <c:v>6.5535714285714297</c:v>
                </c:pt>
                <c:pt idx="4">
                  <c:v>6.4210526315789496</c:v>
                </c:pt>
                <c:pt idx="5">
                  <c:v>6.1578947368421098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4-4FBD-A1DA-9B3151C6740F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FFC599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8.3888888888888893</c:v>
                </c:pt>
                <c:pt idx="1">
                  <c:v>7.2058823529411802</c:v>
                </c:pt>
                <c:pt idx="2">
                  <c:v>6.69444444444445</c:v>
                </c:pt>
                <c:pt idx="3">
                  <c:v>7.9861111111111098</c:v>
                </c:pt>
                <c:pt idx="4">
                  <c:v>6.06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34-4FBD-A1DA-9B3151C67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41080181"/>
        <c:axId val="40415672"/>
      </c:barChart>
      <c:catAx>
        <c:axId val="4108018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40415672"/>
        <c:crosses val="autoZero"/>
        <c:auto val="1"/>
        <c:lblAlgn val="ctr"/>
        <c:lblOffset val="100"/>
        <c:noMultiLvlLbl val="0"/>
      </c:catAx>
      <c:valAx>
        <c:axId val="40415672"/>
        <c:scaling>
          <c:orientation val="minMax"/>
          <c:max val="1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41080181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400" b="0" i="1" u="none" strike="noStrike">
              <a:solidFill>
                <a:srgbClr val="595959"/>
              </a:solidFill>
              <a:uFillTx/>
              <a:latin typeface="Arial Narrow"/>
              <a:ea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2F2F2"/>
    </a:solidFill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lang="it-IT" sz="2000" b="1" i="1" u="none" strike="noStrike">
                <a:solidFill>
                  <a:srgbClr val="595959"/>
                </a:solidFill>
                <a:uFillTx/>
                <a:latin typeface="Arial Narrow"/>
                <a:ea typeface="Arial"/>
              </a:rPr>
              <a:t>Italiano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002060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8.2426470588235308</c:v>
                </c:pt>
                <c:pt idx="1">
                  <c:v>8.4117647058823497</c:v>
                </c:pt>
                <c:pt idx="2">
                  <c:v>6.8916666666666702</c:v>
                </c:pt>
                <c:pt idx="3">
                  <c:v>6.8833333333333302</c:v>
                </c:pt>
                <c:pt idx="4">
                  <c:v>7.1578947368421098</c:v>
                </c:pt>
                <c:pt idx="5">
                  <c:v>6.8618421052631602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A-480F-A648-AB8DEA2921AE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C00000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8.5555555555555607</c:v>
                </c:pt>
                <c:pt idx="1">
                  <c:v>7.94444444444445</c:v>
                </c:pt>
                <c:pt idx="2">
                  <c:v>7.2638888888888902</c:v>
                </c:pt>
                <c:pt idx="3">
                  <c:v>7.1578947368421098</c:v>
                </c:pt>
                <c:pt idx="4">
                  <c:v>6.93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2A-480F-A648-AB8DEA292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797515"/>
        <c:axId val="39780507"/>
      </c:barChart>
      <c:catAx>
        <c:axId val="1797515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39780507"/>
        <c:crosses val="autoZero"/>
        <c:auto val="1"/>
        <c:lblAlgn val="ctr"/>
        <c:lblOffset val="100"/>
        <c:noMultiLvlLbl val="0"/>
      </c:catAx>
      <c:valAx>
        <c:axId val="39780507"/>
        <c:scaling>
          <c:orientation val="minMax"/>
          <c:max val="1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1797515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400" b="0" i="1" u="none" strike="noStrike">
              <a:solidFill>
                <a:srgbClr val="595959"/>
              </a:solidFill>
              <a:uFillTx/>
              <a:latin typeface="Arial Narrow"/>
              <a:ea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2F2F2"/>
    </a:solidFill>
    <a:ln w="936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lang="it-IT" sz="2000" b="1" i="1" u="none" strike="noStrike">
                <a:solidFill>
                  <a:srgbClr val="595959"/>
                </a:solidFill>
                <a:uFillTx/>
                <a:latin typeface="Arial Narrow"/>
                <a:ea typeface="Arial"/>
              </a:rPr>
              <a:t>Matematica</a:t>
            </a:r>
          </a:p>
        </c:rich>
      </c:tx>
      <c:layout/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277E3E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6.7941176470588198</c:v>
                </c:pt>
                <c:pt idx="1">
                  <c:v>7.93333333333333</c:v>
                </c:pt>
                <c:pt idx="2">
                  <c:v>7.83928571428571</c:v>
                </c:pt>
                <c:pt idx="3">
                  <c:v>5.9833333333333298</c:v>
                </c:pt>
                <c:pt idx="4">
                  <c:v>7.9464285714285703</c:v>
                </c:pt>
                <c:pt idx="5">
                  <c:v>6.6363636363636402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F-484A-8F3F-FC3780CDCC48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FFC000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  <a:ea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7.2222222222222197</c:v>
                </c:pt>
                <c:pt idx="1">
                  <c:v>7.6842105263157903</c:v>
                </c:pt>
                <c:pt idx="2">
                  <c:v>7.8333333333333304</c:v>
                </c:pt>
                <c:pt idx="3">
                  <c:v>7.45</c:v>
                </c:pt>
                <c:pt idx="4">
                  <c:v>6.52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F-484A-8F3F-FC3780CDC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6568048"/>
        <c:axId val="26818629"/>
      </c:barChart>
      <c:catAx>
        <c:axId val="66568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26818629"/>
        <c:crosses val="autoZero"/>
        <c:auto val="1"/>
        <c:lblAlgn val="ctr"/>
        <c:lblOffset val="100"/>
        <c:noMultiLvlLbl val="0"/>
      </c:catAx>
      <c:valAx>
        <c:axId val="26818629"/>
        <c:scaling>
          <c:orientation val="minMax"/>
          <c:max val="1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400" b="1" i="1" u="none" strike="noStrike">
                <a:solidFill>
                  <a:srgbClr val="595959"/>
                </a:solidFill>
                <a:uFillTx/>
                <a:latin typeface="Arial"/>
                <a:ea typeface="Arial"/>
              </a:defRPr>
            </a:pPr>
            <a:endParaRPr lang="it-IT"/>
          </a:p>
        </c:txPr>
        <c:crossAx val="66568048"/>
        <c:crosses val="autoZero"/>
        <c:crossBetween val="between"/>
      </c:valAx>
      <c:spPr>
        <a:noFill/>
        <a:ln w="0">
          <a:noFill/>
        </a:ln>
      </c:spPr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400" b="0" i="1" u="none" strike="noStrike">
              <a:solidFill>
                <a:srgbClr val="595959"/>
              </a:solidFill>
              <a:uFillTx/>
              <a:latin typeface="Arial Narrow"/>
              <a:ea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2F2F2"/>
    </a:solidFill>
    <a:ln w="936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ITALIANO!$B$41:$B$48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3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B5-44C9-88A9-1FA56DCE0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6B-4ADB-A877-C91DB16A1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ITALIANO!$D$41:$D$48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8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83-4F82-8ABA-3579F7273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ITALIANO!$E$41:$E$48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B-4E6F-B251-81816F158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ITALIANO!$F$41:$F$48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A-433E-B9F6-365B3B8B0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ITALIANO!$G$41:$G$48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E-4D87-8FD2-ACA1DA865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ITALIANO!$H$41:$H$48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8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F-4254-BF7D-5FD3D50D9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ITALIANO!$I$41:$I$48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19-4714-8C37-3E13F1123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ITALIANO!$J$41:$J$48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7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A-42A4-84C8-CF6404C3F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ITALIANO!$K$41:$K$48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6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9-4394-9131-24A5602CD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ITALIANO!$L$41:$L$48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4-44ED-89E2-2A4E34F52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ITALIANO!$M$41:$M$48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F-4B1F-A4D5-C6B256ACF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ITALIANO!$N$41:$N$48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11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0-4F9D-810D-EA712784C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ITALIANO!$O$41:$O$48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5-46CB-AF7B-C97698749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ITALIANO!$P$41:$P$48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7</c:v>
                </c:pt>
                <c:pt idx="6">
                  <c:v>8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4-4430-9F30-3A3735764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ITALIANO!$Q$41:$Q$48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1-4F7E-86B3-356E294F7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ITALIANO!$R$41:$R$48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1-4C9C-B144-2E7585276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ITALIANO!$S$41:$S$48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9-42F4-9657-1472C1AC0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ITALIANO!$T$41:$T$48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12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F-4DEF-BC2E-D7496E12C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ITALIANO!$U$41:$U$48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F4-4ED1-987C-FDAF7F6C3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ITALIANO!$V$41:$V$48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9</c:v>
                </c:pt>
                <c:pt idx="4">
                  <c:v>10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0C-4602-9B8D-26E4F315E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ITALIANO!$W$41:$W$48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7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7-4AA9-B367-A1DEF8115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ITALIANO!$X$41:$X$48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8-49D7-9F1B-B22679BC6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ITALIANO!$Y$41:$Y$48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5-4683-8EB4-1AE574924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Inglese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INGLESE!$B$41:$B$48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4-4C44-8696-9D74E8BD6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INGLESE!$C$41:$C$48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A-4AA5-BA3D-54EFD9E4A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INGLESE!$D$41:$D$48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F-485B-BB1C-9CBBBD4AF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INGLESE!$E$41:$E$48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8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8-4096-A39E-278763001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INGLESE!$F$41:$F$48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F-462D-82A2-1B044DB42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INGLESE!$G$41:$G$48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92-4A55-8AB0-00300F873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INGLESE!$H$41:$H$48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B-4B0A-88E4-6A8ABEF7E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INGLESE!$I$41:$I$48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10-475A-9DB3-3F45A652E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INGLESE!$J$41:$J$48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7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D-4DE2-9C83-DAF1EC4E6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INGLESE!$K$41:$K$48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0-4BD4-B577-366CE31FD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INGLESE!$L$41:$L$48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F-4A03-BE4D-F439C8402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INGLESE!$M$41:$M$48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7-418C-9BF7-6D4769B2A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INGLESE!$N$41:$N$48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6-4AA5-88F8-84DD98E02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INGLESE!$O$41:$O$48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D-436F-AF0C-F7D319895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INGLESE!$P$41:$P$48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31-4B4F-ACAB-3B940604D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INGLESE!$Q$41:$Q$48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E-455E-B2BA-227D3DC3E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INGLESE!$R$41:$R$48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8-4C72-9EA9-2E6A01252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INGLESE!$S$41:$S$48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9-4B96-AFAC-897A58463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INGLESE!$T$41:$T$48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95-430A-BDFD-4EE536796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INGLESE!$U$41:$U$48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C-4959-9681-D0F5DC385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INGLESE!$V$41:$V$48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10</c:v>
                </c:pt>
                <c:pt idx="4">
                  <c:v>5</c:v>
                </c:pt>
                <c:pt idx="5">
                  <c:v>4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4-44DC-B8E6-C61F69079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INGLESE!$W$41:$W$48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F-4FBC-AB20-94A6E2845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INGLESE!$X$41:$X$48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4-47B6-A272-D7D4F4D43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 </a:t>
            </a:r>
            <a:r>
              <a:rPr lang="it-IT" sz="800" b="0" i="1"/>
              <a:t>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INGLESE!$Y$41:$Y$48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D-4261-BCB4-217984ED1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MATEMATICA!$B$41:$B$48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B-4521-B712-8B96EFA1F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F-445F-A187-471096302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MATEMATICA!$H$41:$H$48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6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913-91BB-F92C8B484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MATEMATICA!$I$41:$I$48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1</c:v>
                </c:pt>
                <c:pt idx="5">
                  <c:v>6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4-4F83-AFBF-6EFDCC0B4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MATEMATICA!$D$41:$D$48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4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7-4CFE-992C-7B55207A5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MATEMATICA!$E$41:$E$48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6F-41E7-8AA8-E3D775752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MATEMATICA!$J$41:$J$48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8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4-4661-9EF4-8C1E90240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MATEMATICA!$K$41:$K$48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0-401C-9010-F3457A698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MATEMATICA!$F$41:$F$48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8-4FB7-9106-D0B25C632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MATEMATICA!$G$41:$G$48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1-4410-B0C0-18DA47333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MATEMATICA!$L$41:$L$48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8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C-4043-906E-5F67A1085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MATEMATICA!$M$41:$M$48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9-415E-BE0E-9DB471D57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Francese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FRANCESE!$B$41:$B$48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3-4480-889C-D64F0AE5F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endParaRPr lang="it-IT" sz="800" b="0" i="1"/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0-4308-A20D-C168B8A8F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FRANCESE!$H$41:$H$48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1-4BDB-B6AC-2C6EFF8BF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FRANCESE!$I$41:$I$48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7-40A7-9E9C-71A51E74B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endParaRPr lang="it-IT" sz="800" b="0" i="1"/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FRANCESE!$D$41:$D$48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4-467F-A196-3CEFA178B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FRANCESE!$E$41:$E$48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0-4D73-A535-CB808409F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FRANCESE!$J$41:$J$48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E-439A-B155-1D40436E8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83417982205"/>
          <c:y val="3.390699349029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FRANCESE!$K$41:$K$48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B3-4276-9A60-3C697EFE9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endParaRPr lang="it-IT" sz="800" b="0" i="1"/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FRANCESE!$F$41:$F$48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3-4EE1-8F11-18F9C19D5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FRANCESE!$G$41:$G$48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F-4411-881C-553FD0E23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FRANCESE!$L$41:$L$48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9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C-4DD9-BCA1-2C88F277F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endParaRPr lang="it-IT" sz="800" b="0" i="1"/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FRANCESE!$M$41:$M$48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99-493B-A9CC-D1DCC0D2E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52431199"/>
        <c:axId val="1552433599"/>
      </c:barChart>
      <c:catAx>
        <c:axId val="15524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3599"/>
        <c:crosses val="autoZero"/>
        <c:auto val="1"/>
        <c:lblAlgn val="ctr"/>
        <c:lblOffset val="100"/>
        <c:noMultiLvlLbl val="0"/>
      </c:catAx>
      <c:valAx>
        <c:axId val="1552433599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4311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01E8BF5-EE71-4A05-9245-31E553DF4ABA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603159-F6C8-45B0-B3EC-51A90F7820D5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C65B3B6-BC63-4A3E-A20A-8069F9DCF753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F268E73-5496-4EFB-9DBC-74BA0493850C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013EA76-BEC1-44FA-AEC1-8571DD4E27C4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36E40BA-0830-4CD2-AE15-97B2401A61DD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BD153B8-1479-493E-8BDC-0F5801DD1A55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1905E6C-9BE9-43FA-8F88-B9C75B6647F1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0250EDE-F9C1-4FBA-84C3-1C162DF63E7E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05D8885-A8F9-49BE-91E2-34D283DA3451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F686EBEC-1710-48F1-BDBA-F7FD231C8A5A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4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F58A25BA-FB34-4996-BF25-411C4EFED7B5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1E267A6-3AD7-4E86-B3B9-2397AB1721FC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1D4CB7DC-532B-4C32-8E19-D9D1D433866A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DED34E4-5A49-4FC3-9929-D4C22D4E0CA8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8F49A3D0-6D95-431E-B64A-8FE94A195AF6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3180690-CE97-4F4F-BD23-ECE851AD4C99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5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9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 hidden="1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10" name="Rectangle 8" hidden="1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2" name="Rectangle 7"/>
          <p:cNvSpPr/>
          <p:nvPr/>
        </p:nvSpPr>
        <p:spPr>
          <a:xfrm>
            <a:off x="777240" y="0"/>
            <a:ext cx="7543440" cy="304776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152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80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8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A2F1ED-BE37-46C8-8921-C48935ED6B25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13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914400" y="685800"/>
            <a:ext cx="7238520" cy="38858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3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2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dt" idx="4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5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23" name="PlaceHolder 5"/>
          <p:cNvSpPr>
            <a:spLocks noGrp="1"/>
          </p:cNvSpPr>
          <p:nvPr>
            <p:ph type="sldNum" idx="6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C01D74-5941-4814-AADB-58B477EB03DD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25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62120" y="685800"/>
            <a:ext cx="1828440" cy="54097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590920" y="685800"/>
            <a:ext cx="5714640" cy="4876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3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2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dt" idx="7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8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sldNum" idx="9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92FEA9-FB96-4E5C-AE80-98EF08475523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32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13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62120" y="685800"/>
            <a:ext cx="7543440" cy="388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3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2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dt" idx="10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1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sldNum" idx="12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6FEF7E-0030-4EE8-8C48-0CF84A54D9D6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" hidden="1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41" name="Rectangle 8" hidden="1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42" name="Rectangle 6"/>
          <p:cNvSpPr/>
          <p:nvPr/>
        </p:nvSpPr>
        <p:spPr>
          <a:xfrm>
            <a:off x="777240" y="0"/>
            <a:ext cx="7543440" cy="304776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62120" y="3276720"/>
            <a:ext cx="7543440" cy="1676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 cap="all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62120" y="4952880"/>
            <a:ext cx="6857640" cy="914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it-IT" sz="28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dt" idx="13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14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sldNum" idx="15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2EA17A-616A-4612-8883-A26ED90F8D55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Rectangle 7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50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13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762120" y="609480"/>
            <a:ext cx="3657240" cy="376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561"/>
              </a:spcBef>
              <a:buClr>
                <a:srgbClr val="AD0101"/>
              </a:buClr>
              <a:buFont typeface="Arial"/>
              <a:buChar char="•"/>
            </a:pPr>
            <a:r>
              <a:rPr lang="it-IT" sz="28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48320" y="609480"/>
            <a:ext cx="3657240" cy="376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561"/>
              </a:spcBef>
              <a:buClr>
                <a:srgbClr val="AD0101"/>
              </a:buClr>
              <a:buFont typeface="Arial"/>
              <a:buChar char="•"/>
            </a:pPr>
            <a:r>
              <a:rPr lang="it-IT" sz="28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dt" idx="16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 idx="17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6" name="PlaceHolder 6"/>
          <p:cNvSpPr>
            <a:spLocks noGrp="1"/>
          </p:cNvSpPr>
          <p:nvPr>
            <p:ph type="sldNum" idx="18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1C0C9A-5C22-4485-8B05-87B1B726595C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61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13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758880" y="609480"/>
            <a:ext cx="365724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it-IT" sz="2800" b="0" u="none" strike="noStrike">
                <a:solidFill>
                  <a:schemeClr val="dk2"/>
                </a:solidFill>
                <a:uFillTx/>
                <a:latin typeface="Impact"/>
              </a:rPr>
              <a:t>Fare clic per modificare stili del testo dello schema</a:t>
            </a:r>
            <a:endParaRPr lang="it-IT" sz="28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758880" y="1329120"/>
            <a:ext cx="3657240" cy="3047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6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6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45080" y="609480"/>
            <a:ext cx="365724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it-IT" sz="2800" b="0" u="none" strike="noStrike">
                <a:solidFill>
                  <a:schemeClr val="dk2"/>
                </a:solidFill>
                <a:uFillTx/>
                <a:latin typeface="Impact"/>
              </a:rPr>
              <a:t>Fare clic per modificare stili del testo dello schema</a:t>
            </a:r>
            <a:endParaRPr lang="it-IT" sz="28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645080" y="1329120"/>
            <a:ext cx="3657240" cy="3047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6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6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67" name="PlaceHolder 6"/>
          <p:cNvSpPr>
            <a:spLocks noGrp="1"/>
          </p:cNvSpPr>
          <p:nvPr>
            <p:ph type="dt" idx="19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ftr" idx="20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9" name="PlaceHolder 8"/>
          <p:cNvSpPr>
            <a:spLocks noGrp="1"/>
          </p:cNvSpPr>
          <p:nvPr>
            <p:ph type="sldNum" idx="21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B19C78A-18E1-4045-BD73-A7CAC7E31F50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cxnSp>
        <p:nvCxnSpPr>
          <p:cNvPr id="70" name="Straight Connector 10"/>
          <p:cNvCxnSpPr/>
          <p:nvPr/>
        </p:nvCxnSpPr>
        <p:spPr>
          <a:xfrm>
            <a:off x="758880" y="1249200"/>
            <a:ext cx="3657960" cy="1800"/>
          </a:xfrm>
          <a:prstGeom prst="straightConnector1">
            <a:avLst/>
          </a:prstGeom>
          <a:ln>
            <a:solidFill>
              <a:srgbClr val="AD0101"/>
            </a:solidFill>
            <a:round/>
          </a:ln>
        </p:spPr>
      </p:cxnSp>
      <p:cxnSp>
        <p:nvCxnSpPr>
          <p:cNvPr id="71" name="Straight Connector 12"/>
          <p:cNvCxnSpPr/>
          <p:nvPr/>
        </p:nvCxnSpPr>
        <p:spPr>
          <a:xfrm>
            <a:off x="4645080" y="1249200"/>
            <a:ext cx="3657960" cy="1800"/>
          </a:xfrm>
          <a:prstGeom prst="straightConnector1">
            <a:avLst/>
          </a:prstGeom>
          <a:ln>
            <a:solidFill>
              <a:srgbClr val="AD0101"/>
            </a:solidFill>
            <a:rou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73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13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dt" idx="22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ftr" idx="23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77" name="PlaceHolder 4"/>
          <p:cNvSpPr>
            <a:spLocks noGrp="1"/>
          </p:cNvSpPr>
          <p:nvPr>
            <p:ph type="sldNum" idx="24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933A23-44F5-41E0-92FF-2145E42A504D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80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dt" idx="25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 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ftr" idx="26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sldNum" idx="27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6FA872-3696-460A-8174-929FD7BDF645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85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62120" y="4572000"/>
            <a:ext cx="678456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2500" lnSpcReduction="9999"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3710880" y="457200"/>
            <a:ext cx="459468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47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  <a:p>
            <a:pPr marL="594360" lvl="1" indent="-274320" defTabSz="914400">
              <a:lnSpc>
                <a:spcPct val="100000"/>
              </a:lnSpc>
              <a:spcBef>
                <a:spcPts val="439"/>
              </a:spcBef>
              <a:buClr>
                <a:srgbClr val="AD0101"/>
              </a:buClr>
              <a:buFont typeface="Arial"/>
              <a:buChar char="•"/>
            </a:pPr>
            <a:r>
              <a:rPr lang="it-IT" sz="2200" b="0" u="none" strike="noStrike">
                <a:solidFill>
                  <a:schemeClr val="dk2"/>
                </a:solidFill>
                <a:uFillTx/>
                <a:latin typeface="Times New Roman"/>
              </a:rPr>
              <a:t>Secondo livello</a:t>
            </a:r>
          </a:p>
          <a:p>
            <a:pPr marL="86868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AD0101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2"/>
                </a:solidFill>
                <a:uFillTx/>
                <a:latin typeface="Times New Roman"/>
              </a:rPr>
              <a:t>Terzo livello</a:t>
            </a:r>
          </a:p>
          <a:p>
            <a:pPr marL="11430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Quarto livello</a:t>
            </a:r>
          </a:p>
          <a:p>
            <a:pPr marL="13716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Quinto livello</a:t>
            </a: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762120" y="457200"/>
            <a:ext cx="267336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420"/>
              </a:spcBef>
              <a:buNone/>
              <a:tabLst>
                <a:tab pos="0" algn="l"/>
              </a:tabLst>
            </a:pPr>
            <a:r>
              <a:rPr lang="it-IT" sz="21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</p:txBody>
      </p:sp>
      <p:sp>
        <p:nvSpPr>
          <p:cNvPr id="89" name="PlaceHolder 4"/>
          <p:cNvSpPr>
            <a:spLocks noGrp="1"/>
          </p:cNvSpPr>
          <p:nvPr>
            <p:ph type="dt" idx="28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ftr" idx="29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91" name="PlaceHolder 6"/>
          <p:cNvSpPr>
            <a:spLocks noGrp="1"/>
          </p:cNvSpPr>
          <p:nvPr>
            <p:ph type="sldNum" idx="30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F6EA07-BE57-4FB7-84CB-276665495248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cxnSp>
        <p:nvCxnSpPr>
          <p:cNvPr id="92" name="Straight Connector 9"/>
          <p:cNvCxnSpPr/>
          <p:nvPr/>
        </p:nvCxnSpPr>
        <p:spPr>
          <a:xfrm flipH="1">
            <a:off x="3581280" y="610200"/>
            <a:ext cx="1800" cy="3810240"/>
          </a:xfrm>
          <a:prstGeom prst="straightConnector1">
            <a:avLst/>
          </a:prstGeom>
          <a:ln>
            <a:solidFill>
              <a:srgbClr val="303030">
                <a:lumMod val="50000"/>
                <a:lumOff val="50000"/>
              </a:srgbClr>
            </a:solidFill>
            <a:rou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7"/>
          <p:cNvSpPr/>
          <p:nvPr/>
        </p:nvSpPr>
        <p:spPr>
          <a:xfrm>
            <a:off x="777240" y="0"/>
            <a:ext cx="7543440" cy="38052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94" name="Rectangle 8"/>
          <p:cNvSpPr/>
          <p:nvPr/>
        </p:nvSpPr>
        <p:spPr>
          <a:xfrm>
            <a:off x="777240" y="6172200"/>
            <a:ext cx="7543440" cy="27000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Times New Roman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58880" y="4572000"/>
            <a:ext cx="678456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2500" lnSpcReduction="9999"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5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Fare clic per modificare lo stile del titolo</a:t>
            </a:r>
            <a:endParaRPr lang="it-IT" sz="5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777240" y="457200"/>
            <a:ext cx="7543440" cy="2895120"/>
          </a:xfrm>
          <a:prstGeom prst="rect">
            <a:avLst/>
          </a:prstGeom>
          <a:noFill/>
          <a:ln w="6480">
            <a:solidFill>
              <a:schemeClr val="dk2"/>
            </a:solidFill>
            <a:round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3200" b="0" u="none" strike="noStrike">
                <a:solidFill>
                  <a:schemeClr val="dk1"/>
                </a:solidFill>
                <a:uFillTx/>
                <a:latin typeface="Times New Roman"/>
              </a:rPr>
              <a:t>Fare clic sull'icona per inserire un'immagine</a:t>
            </a:r>
            <a:endParaRPr lang="it-IT" sz="32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850320" y="3505320"/>
            <a:ext cx="739116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Times New Roman"/>
              </a:rPr>
              <a:t>Fare clic per modificare stili del testo dello schema</a:t>
            </a:r>
          </a:p>
        </p:txBody>
      </p:sp>
      <p:sp>
        <p:nvSpPr>
          <p:cNvPr id="98" name="PlaceHolder 4"/>
          <p:cNvSpPr>
            <a:spLocks noGrp="1"/>
          </p:cNvSpPr>
          <p:nvPr>
            <p:ph type="dt" idx="31"/>
          </p:nvPr>
        </p:nvSpPr>
        <p:spPr>
          <a:xfrm>
            <a:off x="6248520" y="6208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1200" b="1" u="none" strike="noStrike">
                <a:solidFill>
                  <a:schemeClr val="dk2">
                    <a:lumMod val="90000"/>
                    <a:lumOff val="10000"/>
                  </a:schemeClr>
                </a:solidFill>
                <a:uFillTx/>
                <a:latin typeface="Times New Roman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ftr" idx="32"/>
          </p:nvPr>
        </p:nvSpPr>
        <p:spPr>
          <a:xfrm>
            <a:off x="762120" y="6208920"/>
            <a:ext cx="4873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100" name="PlaceHolder 6"/>
          <p:cNvSpPr>
            <a:spLocks noGrp="1"/>
          </p:cNvSpPr>
          <p:nvPr>
            <p:ph type="sldNum" idx="33"/>
          </p:nvPr>
        </p:nvSpPr>
        <p:spPr>
          <a:xfrm>
            <a:off x="7620120" y="568764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DF4D27-1BDA-4909-96FC-A963D0146920}" type="slidenum">
              <a:rPr lang="it-IT" sz="2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‹N›</a:t>
            </a:fld>
            <a:endParaRPr lang="it-IT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36.xml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40.xml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44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48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52.xml"/><Relationship Id="rId5" Type="http://schemas.openxmlformats.org/officeDocument/2006/relationships/chart" Target="../charts/chart51.xml"/><Relationship Id="rId4" Type="http://schemas.openxmlformats.org/officeDocument/2006/relationships/chart" Target="../charts/chart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56.xml"/><Relationship Id="rId5" Type="http://schemas.openxmlformats.org/officeDocument/2006/relationships/chart" Target="../charts/chart55.xml"/><Relationship Id="rId4" Type="http://schemas.openxmlformats.org/officeDocument/2006/relationships/chart" Target="../charts/chart5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60.xml"/><Relationship Id="rId5" Type="http://schemas.openxmlformats.org/officeDocument/2006/relationships/chart" Target="../charts/chart59.xml"/><Relationship Id="rId4" Type="http://schemas.openxmlformats.org/officeDocument/2006/relationships/chart" Target="../charts/chart5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64.xml"/><Relationship Id="rId5" Type="http://schemas.openxmlformats.org/officeDocument/2006/relationships/chart" Target="../charts/chart63.xml"/><Relationship Id="rId4" Type="http://schemas.openxmlformats.org/officeDocument/2006/relationships/chart" Target="../charts/chart6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68.xml"/><Relationship Id="rId5" Type="http://schemas.openxmlformats.org/officeDocument/2006/relationships/chart" Target="../charts/chart67.xml"/><Relationship Id="rId4" Type="http://schemas.openxmlformats.org/officeDocument/2006/relationships/chart" Target="../charts/chart6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72.xml"/><Relationship Id="rId5" Type="http://schemas.openxmlformats.org/officeDocument/2006/relationships/chart" Target="../charts/chart71.xml"/><Relationship Id="rId4" Type="http://schemas.openxmlformats.org/officeDocument/2006/relationships/chart" Target="../charts/chart7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76.xml"/><Relationship Id="rId5" Type="http://schemas.openxmlformats.org/officeDocument/2006/relationships/chart" Target="../charts/chart75.xml"/><Relationship Id="rId4" Type="http://schemas.openxmlformats.org/officeDocument/2006/relationships/chart" Target="../charts/chart7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732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it-IT" sz="32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Istituto comprensivo di Bassano Romano</a:t>
            </a:r>
            <a:endParaRPr lang="it-IT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1115640" y="4365000"/>
            <a:ext cx="6857640" cy="122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it-IT" sz="2000" b="0" u="none" strike="noStrike" dirty="0">
                <a:solidFill>
                  <a:schemeClr val="dk2"/>
                </a:solidFill>
                <a:uFillTx/>
                <a:latin typeface="Arial Black"/>
              </a:rPr>
              <a:t>Analisi Dati delle prove parallele e confronto con i test di ingresso</a:t>
            </a:r>
            <a:endParaRPr lang="it-IT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it-IT" sz="2000" b="0" u="none" strike="noStrike" dirty="0">
                <a:solidFill>
                  <a:schemeClr val="dk2"/>
                </a:solidFill>
                <a:uFillTx/>
                <a:latin typeface="Arial Black"/>
              </a:rPr>
              <a:t>Anno scolastico </a:t>
            </a:r>
            <a:r>
              <a:rPr lang="it-IT" sz="2000" b="0" u="none" strike="noStrike" dirty="0" smtClean="0">
                <a:solidFill>
                  <a:schemeClr val="dk2"/>
                </a:solidFill>
                <a:uFillTx/>
                <a:latin typeface="Arial Black"/>
              </a:rPr>
              <a:t>2024-2025</a:t>
            </a:r>
            <a:endParaRPr lang="it-IT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Sottotitolo 2"/>
          <p:cNvSpPr/>
          <p:nvPr/>
        </p:nvSpPr>
        <p:spPr>
          <a:xfrm>
            <a:off x="684000" y="6237360"/>
            <a:ext cx="2303640" cy="2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it-IT" sz="1000" b="0" u="none" strike="noStrike" dirty="0">
                <a:solidFill>
                  <a:schemeClr val="dk2"/>
                </a:solidFill>
                <a:uFillTx/>
                <a:latin typeface="Arial Black"/>
              </a:rPr>
              <a:t>Bassano, </a:t>
            </a:r>
            <a:r>
              <a:rPr lang="it-IT" sz="1000" b="0" u="none" strike="noStrike" dirty="0" smtClean="0">
                <a:solidFill>
                  <a:schemeClr val="dk2"/>
                </a:solidFill>
                <a:uFillTx/>
                <a:latin typeface="Arial Black"/>
              </a:rPr>
              <a:t>16 marzo 2025</a:t>
            </a:r>
            <a:endParaRPr lang="it-IT" sz="1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A06A7B-0B05-4190-9383-491ACE98EDA7}" type="slidenum"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/>
          </p:nvPr>
        </p:nvSpPr>
        <p:spPr>
          <a:xfrm>
            <a:off x="1115640" y="873720"/>
            <a:ext cx="7272360" cy="434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Analizzare le votazioni ottenute nelle prove parallele </a:t>
            </a:r>
            <a:endParaRPr lang="it-IT" sz="18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105" name="CasellaDiTesto 4"/>
          <p:cNvSpPr/>
          <p:nvPr/>
        </p:nvSpPr>
        <p:spPr>
          <a:xfrm>
            <a:off x="899640" y="542520"/>
            <a:ext cx="316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uFillTx/>
                <a:latin typeface="Arial Black"/>
              </a:rPr>
              <a:t>Obiettivo dell’analisi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CasellaDiTesto 5"/>
          <p:cNvSpPr/>
          <p:nvPr/>
        </p:nvSpPr>
        <p:spPr>
          <a:xfrm>
            <a:off x="889200" y="2032560"/>
            <a:ext cx="7354800" cy="85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uFillTx/>
                <a:latin typeface="Arial Black"/>
              </a:rPr>
              <a:t>Fattori considerati nell’analisi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uFillTx/>
                <a:latin typeface="Arial Rounded MT Bold"/>
              </a:rPr>
              <a:t>    </a:t>
            </a:r>
            <a:r>
              <a:rPr lang="it-IT" sz="1800" b="1" u="none" strike="noStrike">
                <a:solidFill>
                  <a:schemeClr val="dk1"/>
                </a:solidFill>
                <a:uFillTx/>
                <a:latin typeface="Calibri"/>
              </a:rPr>
              <a:t>Il dato delle votazioni è stato disaggregato per: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Segnaposto contenuto 2"/>
          <p:cNvSpPr/>
          <p:nvPr/>
        </p:nvSpPr>
        <p:spPr>
          <a:xfrm>
            <a:off x="1115640" y="2903760"/>
            <a:ext cx="7416360" cy="16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Plesso scolastico (Bassano, Oriolo);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Classi (Prima, seconda e terza);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Materia (Inglese, Francese, Italiano, Matematica);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Componente di valutazione (laddove presente). 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</a:pP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CasellaDiTesto 7"/>
          <p:cNvSpPr/>
          <p:nvPr/>
        </p:nvSpPr>
        <p:spPr>
          <a:xfrm>
            <a:off x="889200" y="5169600"/>
            <a:ext cx="7488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uFillTx/>
                <a:latin typeface="Arial Black"/>
              </a:rPr>
              <a:t>Metodo di rappresentazione dei risultati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Segnaposto contenuto 2"/>
          <p:cNvSpPr/>
          <p:nvPr/>
        </p:nvSpPr>
        <p:spPr>
          <a:xfrm>
            <a:off x="1105920" y="5666040"/>
            <a:ext cx="7272360" cy="49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274320" indent="-274320" algn="just" defTabSz="914400">
              <a:lnSpc>
                <a:spcPct val="100000"/>
              </a:lnSpc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Tabelle e grafici. 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</a:pP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CasellaDiTesto 9"/>
          <p:cNvSpPr/>
          <p:nvPr/>
        </p:nvSpPr>
        <p:spPr>
          <a:xfrm>
            <a:off x="868320" y="4380120"/>
            <a:ext cx="7488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uFillTx/>
                <a:latin typeface="Arial Black"/>
              </a:rPr>
              <a:t>Statistiche e metodi impiegati per il confronto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Segnaposto contenuto 2"/>
          <p:cNvSpPr/>
          <p:nvPr/>
        </p:nvSpPr>
        <p:spPr>
          <a:xfrm>
            <a:off x="1092960" y="4804920"/>
            <a:ext cx="6431040" cy="39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fontScale="47500" lnSpcReduction="20000"/>
          </a:bodyPr>
          <a:lstStyle/>
          <a:p>
            <a:pPr marL="274320" indent="-274320" algn="just" defTabSz="914400">
              <a:lnSpc>
                <a:spcPct val="120000"/>
              </a:lnSpc>
              <a:buClr>
                <a:srgbClr val="AD0101"/>
              </a:buClr>
              <a:buFont typeface="Arial"/>
              <a:buChar char="•"/>
            </a:pPr>
            <a:r>
              <a:rPr lang="it-IT" sz="3800" b="0" u="none" strike="noStrike">
                <a:solidFill>
                  <a:schemeClr val="dk2"/>
                </a:solidFill>
                <a:uFillTx/>
                <a:latin typeface="Calibri"/>
              </a:rPr>
              <a:t>Medie delle votazioni per plesso, classe e materia </a:t>
            </a:r>
            <a:endParaRPr lang="it-IT" sz="3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</a:pP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Segnaposto contenuto 2"/>
          <p:cNvSpPr/>
          <p:nvPr/>
        </p:nvSpPr>
        <p:spPr>
          <a:xfrm>
            <a:off x="1115640" y="1273320"/>
            <a:ext cx="7272360" cy="72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274320" indent="-274320" defTabSz="914400">
              <a:lnSpc>
                <a:spcPct val="10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2"/>
                </a:solidFill>
                <a:uFillTx/>
                <a:latin typeface="Calibri"/>
              </a:rPr>
              <a:t>Mettere a confronto le votazioni dei test di ingresso con quelle delle prove parallele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B699E43-B684-4A43-8888-CAAC2B6A49FA}" type="slidenum"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/>
          </p:nvPr>
        </p:nvSpPr>
        <p:spPr>
          <a:xfrm>
            <a:off x="1099127" y="75226"/>
            <a:ext cx="8645237" cy="55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it-IT" sz="1200" b="1" u="none" strike="noStrike" dirty="0">
                <a:solidFill>
                  <a:schemeClr val="dk2"/>
                </a:solidFill>
                <a:uFillTx/>
                <a:latin typeface="Calibri"/>
              </a:rPr>
              <a:t>Prove parallele </a:t>
            </a:r>
            <a:r>
              <a:rPr lang="it-IT" sz="12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2025: </a:t>
            </a:r>
            <a:r>
              <a:rPr lang="it-IT" sz="1200" b="1" u="none" strike="noStrike" dirty="0">
                <a:solidFill>
                  <a:schemeClr val="dk2"/>
                </a:solidFill>
                <a:uFillTx/>
                <a:latin typeface="Calibri"/>
              </a:rPr>
              <a:t>La media dei voti per materia, classe, plesso e componente di valutazione </a:t>
            </a:r>
            <a:endParaRPr lang="it-IT" sz="1200" b="0" u="none" strike="noStrike" dirty="0">
              <a:solidFill>
                <a:schemeClr val="dk2"/>
              </a:solidFill>
              <a:uFillTx/>
              <a:latin typeface="Times New Roman"/>
            </a:endParaRPr>
          </a:p>
        </p:txBody>
      </p:sp>
      <p:sp>
        <p:nvSpPr>
          <p:cNvPr id="114" name="Immagine 9"/>
          <p:cNvSpPr txBox="1"/>
          <p:nvPr/>
        </p:nvSpPr>
        <p:spPr>
          <a:xfrm>
            <a:off x="897840" y="6262560"/>
            <a:ext cx="6683040" cy="50364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0000" tIns="45000" rIns="90000" bIns="45000" anchor="t" anchorCtr="1">
            <a:noAutofit/>
          </a:bodyPr>
          <a:lstStyle/>
          <a:p>
            <a:r>
              <a:rPr lang="it-IT" sz="1800" b="0" u="none" strike="noStrike">
                <a:solidFill>
                  <a:srgbClr val="000000"/>
                </a:solidFill>
                <a:uFillTx/>
                <a:latin typeface="Arial"/>
              </a:rPr>
              <a:t>        </a:t>
            </a:r>
          </a:p>
        </p:txBody>
      </p:sp>
      <p:graphicFrame>
        <p:nvGraphicFramePr>
          <p:cNvPr id="115" name="Tabella 114"/>
          <p:cNvGraphicFramePr/>
          <p:nvPr>
            <p:extLst>
              <p:ext uri="{D42A27DB-BD31-4B8C-83A1-F6EECF244321}">
                <p14:modId xmlns:p14="http://schemas.microsoft.com/office/powerpoint/2010/main" val="1423112210"/>
              </p:ext>
            </p:extLst>
          </p:nvPr>
        </p:nvGraphicFramePr>
        <p:xfrm>
          <a:off x="1736438" y="487163"/>
          <a:ext cx="5329381" cy="5630054"/>
        </p:xfrm>
        <a:graphic>
          <a:graphicData uri="http://schemas.openxmlformats.org/drawingml/2006/table">
            <a:tbl>
              <a:tblPr/>
              <a:tblGrid>
                <a:gridCol w="263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50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93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4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4707">
                <a:tc gridSpan="2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Bassano</a:t>
                      </a:r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Oriolo</a:t>
                      </a:r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07">
                <a:tc gridSpan="2"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1°</a:t>
                      </a:r>
                      <a:r>
                        <a:rPr lang="it-IT" sz="800" b="0" u="none" strike="noStrike" baseline="0" dirty="0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 </a:t>
                      </a:r>
                      <a:r>
                        <a:rPr lang="it-IT" sz="800" b="0" u="none" strike="noStrike" baseline="0" dirty="0" err="1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comp</a:t>
                      </a:r>
                      <a:r>
                        <a:rPr lang="it-IT" sz="800" b="0" u="none" strike="noStrike" baseline="0" dirty="0" smtClean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.</a:t>
                      </a:r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2° comp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 err="1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comp</a:t>
                      </a:r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 un.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1° </a:t>
                      </a:r>
                      <a:r>
                        <a:rPr lang="it-IT" sz="800" b="0" u="none" strike="noStrike" dirty="0" err="1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comp</a:t>
                      </a:r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.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2° </a:t>
                      </a:r>
                      <a:r>
                        <a:rPr lang="it-IT" sz="800" b="0" u="none" strike="noStrike" dirty="0" err="1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comp</a:t>
                      </a:r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 err="1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comp</a:t>
                      </a:r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 un.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1A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8,19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8,29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9,31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7,81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7,28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6,23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7,83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6,94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6,79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7,22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7,57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8,39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2A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6,67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7,12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7,33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7,19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7,88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8,70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8,44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7,38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7,84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7,83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6,69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3A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7,00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7,32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7,06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8,25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7,70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6,73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7,95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6,52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Bassano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Oriolo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6,42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6,06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1B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8,32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8,50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8,64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7,25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7,72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6,24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7,73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7,93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7,68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8,01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7,21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2B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6,97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7,32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7,00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6,48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7,32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7,58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7,01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5,98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7,45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6,55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 dirty="0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7,99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3B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Italiano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6,97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6,75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Inglese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6,75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6,82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Matematica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6,64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4443"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Francese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6,16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4D7C4F3-FFA3-4755-83A3-ED5E35940EA0}" type="slidenum"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246760" y="404640"/>
            <a:ext cx="4670280" cy="43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La media dei voti per materia, classe, plesso </a:t>
            </a:r>
            <a:endParaRPr lang="it-IT" sz="16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pic>
        <p:nvPicPr>
          <p:cNvPr id="117" name="Picture 3"/>
          <p:cNvPicPr/>
          <p:nvPr/>
        </p:nvPicPr>
        <p:blipFill>
          <a:blip r:embed="rId2"/>
          <a:stretch/>
        </p:blipFill>
        <p:spPr>
          <a:xfrm>
            <a:off x="2411640" y="6230520"/>
            <a:ext cx="2659320" cy="611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18" name="Tabella 117"/>
          <p:cNvGraphicFramePr/>
          <p:nvPr>
            <p:extLst>
              <p:ext uri="{D42A27DB-BD31-4B8C-83A1-F6EECF244321}">
                <p14:modId xmlns:p14="http://schemas.microsoft.com/office/powerpoint/2010/main" val="3883596394"/>
              </p:ext>
            </p:extLst>
          </p:nvPr>
        </p:nvGraphicFramePr>
        <p:xfrm>
          <a:off x="853200" y="1085040"/>
          <a:ext cx="7221960" cy="4739040"/>
        </p:xfrm>
        <a:graphic>
          <a:graphicData uri="http://schemas.openxmlformats.org/drawingml/2006/table">
            <a:tbl>
              <a:tblPr/>
              <a:tblGrid>
                <a:gridCol w="713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3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8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19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9480">
                <a:tc gridSpan="2">
                  <a:txBody>
                    <a:bodyPr/>
                    <a:lstStyle/>
                    <a:p>
                      <a:pPr algn="ctr"/>
                      <a:endParaRPr lang="it-IT" sz="9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/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9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 dirty="0" smtClean="0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Bassano</a:t>
                      </a:r>
                      <a:endParaRPr lang="it-IT" sz="900" b="1" i="1" u="none" strike="noStrike" dirty="0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Oriolo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9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9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Bassano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u="none" strike="noStrik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Oriolo</a:t>
                      </a: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1A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8,24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8,56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1B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8,41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7,94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6,76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7,38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6,98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7,31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6,79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7,22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7,93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7,68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7,57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8,39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8,01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7,21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2A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6,89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7,26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2B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6,88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7,16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8,29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7,91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6,90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7,30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7,84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7,83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5,98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7,45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6,88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6,69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6,55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3A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7,16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6,93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3B</a:t>
                      </a:r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Italiano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6,86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7,98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6,79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Inglese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6,79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7,95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6,52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Matematica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6,64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9720"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6,42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6,06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1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Francese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uFillTx/>
                          <a:latin typeface="Arial Narrow"/>
                        </a:rPr>
                        <a:t>6,16</a:t>
                      </a:r>
                      <a:endParaRPr lang="it-IT" sz="900" b="0" i="1" u="none" strike="noStrike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b="0" i="1" u="none" strike="noStrike" dirty="0">
                        <a:solidFill>
                          <a:srgbClr val="000000"/>
                        </a:solidFill>
                        <a:uFillTx/>
                        <a:latin typeface="Arial Narrow"/>
                        <a:ea typeface="Arial Narrow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E36BB390-CECA-4136-ADE0-57F35899848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/>
          </p:nvPr>
        </p:nvSpPr>
        <p:spPr>
          <a:xfrm>
            <a:off x="755640" y="476640"/>
            <a:ext cx="4752000" cy="43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Istogrammi: medie dei voti per plesso, classe e materia  </a:t>
            </a:r>
            <a:endParaRPr lang="it-IT" sz="16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pic>
        <p:nvPicPr>
          <p:cNvPr id="120" name="Immagine 7"/>
          <p:cNvPicPr/>
          <p:nvPr/>
        </p:nvPicPr>
        <p:blipFill>
          <a:blip r:embed="rId2"/>
          <a:stretch/>
        </p:blipFill>
        <p:spPr>
          <a:xfrm>
            <a:off x="2123640" y="6347520"/>
            <a:ext cx="2647080" cy="359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21" name="Grafico 120"/>
          <p:cNvGraphicFramePr/>
          <p:nvPr/>
        </p:nvGraphicFramePr>
        <p:xfrm>
          <a:off x="938520" y="1586160"/>
          <a:ext cx="7266600" cy="367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5CF5215-2146-4BAB-9635-2D9BAD42E58A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egnaposto testo 3"/>
          <p:cNvSpPr/>
          <p:nvPr/>
        </p:nvSpPr>
        <p:spPr>
          <a:xfrm>
            <a:off x="755640" y="476640"/>
            <a:ext cx="475200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Istogrammi: medie dei voti per plesso, classe e materia  </a:t>
            </a:r>
            <a:endParaRPr lang="it-IT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3" name="Immagine 8"/>
          <p:cNvPicPr/>
          <p:nvPr/>
        </p:nvPicPr>
        <p:blipFill>
          <a:blip r:embed="rId2"/>
          <a:stretch/>
        </p:blipFill>
        <p:spPr>
          <a:xfrm>
            <a:off x="2123640" y="6347520"/>
            <a:ext cx="2647080" cy="359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24" name="Grafico 123"/>
          <p:cNvGraphicFramePr/>
          <p:nvPr/>
        </p:nvGraphicFramePr>
        <p:xfrm>
          <a:off x="938520" y="1440000"/>
          <a:ext cx="7266600" cy="36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2CF16E6A-3FA6-4C17-BF20-2A2FE582788E}" type="slidenum">
              <a:t>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egnaposto testo 3"/>
          <p:cNvSpPr/>
          <p:nvPr/>
        </p:nvSpPr>
        <p:spPr>
          <a:xfrm>
            <a:off x="755640" y="476640"/>
            <a:ext cx="475200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Istogrammi: medie dei voti per plesso, classe e materia  </a:t>
            </a:r>
            <a:endParaRPr lang="it-IT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6" name="Immagine 8"/>
          <p:cNvPicPr/>
          <p:nvPr/>
        </p:nvPicPr>
        <p:blipFill>
          <a:blip r:embed="rId2"/>
          <a:stretch/>
        </p:blipFill>
        <p:spPr>
          <a:xfrm>
            <a:off x="2123640" y="6347520"/>
            <a:ext cx="2647080" cy="359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27" name="Grafico 126"/>
          <p:cNvGraphicFramePr/>
          <p:nvPr/>
        </p:nvGraphicFramePr>
        <p:xfrm>
          <a:off x="833400" y="1260000"/>
          <a:ext cx="7266600" cy="371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C19DB3C6-78D4-44F3-B2FB-775894E64195}" type="slidenum"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/>
          </p:nvPr>
        </p:nvSpPr>
        <p:spPr>
          <a:xfrm>
            <a:off x="755640" y="476640"/>
            <a:ext cx="4752000" cy="43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Istogrammi: medie dei voti per plesso, classe e materia  </a:t>
            </a:r>
            <a:endParaRPr lang="it-IT" sz="1600" b="0" u="none" strike="noStrike">
              <a:solidFill>
                <a:schemeClr val="dk2"/>
              </a:solidFill>
              <a:uFillTx/>
              <a:latin typeface="Times New Roman"/>
            </a:endParaRPr>
          </a:p>
        </p:txBody>
      </p:sp>
      <p:pic>
        <p:nvPicPr>
          <p:cNvPr id="129" name="Immagine 8"/>
          <p:cNvPicPr/>
          <p:nvPr/>
        </p:nvPicPr>
        <p:blipFill>
          <a:blip r:embed="rId2"/>
          <a:stretch/>
        </p:blipFill>
        <p:spPr>
          <a:xfrm>
            <a:off x="2123640" y="6347520"/>
            <a:ext cx="2647080" cy="359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30" name="Grafico 129"/>
          <p:cNvGraphicFramePr/>
          <p:nvPr/>
        </p:nvGraphicFramePr>
        <p:xfrm>
          <a:off x="900000" y="1332360"/>
          <a:ext cx="7266600" cy="370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AF9CB1D9-F634-4F64-828C-4B9E285D8E01}" type="slidenum"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egnaposto testo 3"/>
          <p:cNvSpPr/>
          <p:nvPr/>
        </p:nvSpPr>
        <p:spPr>
          <a:xfrm>
            <a:off x="755640" y="476639"/>
            <a:ext cx="7626240" cy="9088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Italiano, 1° componente e 2° componente, classi prime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2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E6545A27-EEA7-4AFB-8DC8-00D83B0F0675}" type="slidenum">
              <a:t>9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5000" y="1309601"/>
            <a:ext cx="7814000" cy="4238798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02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8074482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0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4910886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04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2600352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05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4602926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egnaposto testo 3"/>
          <p:cNvSpPr/>
          <p:nvPr/>
        </p:nvSpPr>
        <p:spPr>
          <a:xfrm>
            <a:off x="755640" y="476639"/>
            <a:ext cx="7626240" cy="6937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Italiano 1° componente e 2° componente,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classi seconde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5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E7E1BEAB-CA08-4284-A5FB-106A5159D6CB}" type="slidenum">
              <a:t>10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7700" y="1309594"/>
            <a:ext cx="7788599" cy="42388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09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3957420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0A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3590211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0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878547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0C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2515945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egnaposto testo 3"/>
          <p:cNvSpPr/>
          <p:nvPr/>
        </p:nvSpPr>
        <p:spPr>
          <a:xfrm>
            <a:off x="755639" y="476640"/>
            <a:ext cx="7710659" cy="69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Italiano 1° componente e 2° componente, classi terze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8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D441DEF6-B5BB-42E3-92A0-E0C423310F56}" type="slidenum">
              <a:t>11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7700" y="1311182"/>
            <a:ext cx="7788599" cy="4235636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0E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5437077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0F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5293112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10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6713043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11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2127102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egnaposto testo 3"/>
          <p:cNvSpPr/>
          <p:nvPr/>
        </p:nvSpPr>
        <p:spPr>
          <a:xfrm>
            <a:off x="755640" y="476639"/>
            <a:ext cx="7626240" cy="6937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1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valutazione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Italiano 1° componente e 2° componente, classi prime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1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552A1A4-5424-4A1C-966E-6C41115DF113}" type="slidenum">
              <a:t>12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1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7700" y="1309594"/>
            <a:ext cx="7788599" cy="42388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1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9488956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14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0264338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15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8807220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16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0259044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egnaposto testo 3"/>
          <p:cNvSpPr/>
          <p:nvPr/>
        </p:nvSpPr>
        <p:spPr>
          <a:xfrm>
            <a:off x="755639" y="476640"/>
            <a:ext cx="7710659" cy="8329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valutazione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Italiano 1° componente e 2° componente, classi seconde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4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F94438B4-0541-43B1-BB15-8EEC63E00B8F}" type="slidenum">
              <a:t>13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1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7700" y="1309594"/>
            <a:ext cx="7788599" cy="42388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18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615026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19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1770862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1A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7253211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1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989784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egnaposto testo 3"/>
          <p:cNvSpPr/>
          <p:nvPr/>
        </p:nvSpPr>
        <p:spPr>
          <a:xfrm>
            <a:off x="677700" y="476640"/>
            <a:ext cx="8022953" cy="6937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85000" lnSpcReduction="1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Italiano 1° componente e 2° componente, classi terze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7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E4F2B46-7F46-4BEE-A113-649423722090}" type="slidenum">
              <a:t>14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100-00001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7700" y="1309594"/>
            <a:ext cx="7788599" cy="42388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100-00001D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3717114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100-00001E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9743149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100-00001F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7883766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100-000020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6237244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egnaposto testo 3"/>
          <p:cNvSpPr/>
          <p:nvPr/>
        </p:nvSpPr>
        <p:spPr>
          <a:xfrm>
            <a:off x="755639" y="476639"/>
            <a:ext cx="7760288" cy="770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Inglese, 1° componente 2° componente, classi prime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0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186C637-0E48-41C0-9B7E-121CE016D4F6}" type="slidenum">
              <a:t>15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20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21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1594039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22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3257368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2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6933469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24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3953858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egnaposto testo 3"/>
          <p:cNvSpPr/>
          <p:nvPr/>
        </p:nvSpPr>
        <p:spPr>
          <a:xfrm>
            <a:off x="755640" y="476639"/>
            <a:ext cx="7626240" cy="6937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1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 Inglese, 1° componente 2° componente, classi seconde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3" name="Immagine 8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D0567200-A085-4579-B748-13AD14B19332}" type="slidenum">
              <a:t>16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25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26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4872750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27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1611010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28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8754963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29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9734379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egnaposto testo 3"/>
          <p:cNvSpPr/>
          <p:nvPr/>
        </p:nvSpPr>
        <p:spPr>
          <a:xfrm>
            <a:off x="755639" y="476639"/>
            <a:ext cx="7694331" cy="8072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valutazione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Inglese, 1° componente 2° componente, classi terze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6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F1E358E-3424-4A7A-A9D2-F2CC74A5CD4B}" type="slidenum">
              <a:t>17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2A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3753"/>
            <a:ext cx="7755943" cy="4090493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2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494263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2C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3460550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2D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9538529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2E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9388815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egnaposto testo 3"/>
          <p:cNvSpPr/>
          <p:nvPr/>
        </p:nvSpPr>
        <p:spPr>
          <a:xfrm>
            <a:off x="755640" y="476640"/>
            <a:ext cx="7769524" cy="7979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 Inglese, 1° componente 2° componente, classi prime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9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B4B6BB4-B0C2-4880-8446-4FE99E254FCD}" type="slidenum">
              <a:t>18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2F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30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1868881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31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8495233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32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0039899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3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8633801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egnaposto testo 3"/>
          <p:cNvSpPr/>
          <p:nvPr/>
        </p:nvSpPr>
        <p:spPr>
          <a:xfrm>
            <a:off x="755639" y="476639"/>
            <a:ext cx="7694331" cy="8072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 Inglese, 1° componente 2° componente, classi seconde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2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CF082064-64C0-4CC5-B217-EAA3B3E75758}" type="slidenum">
              <a:t>19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34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35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5450302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36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4186665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37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7580457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38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6210933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egnaposto testo 3"/>
          <p:cNvSpPr/>
          <p:nvPr/>
        </p:nvSpPr>
        <p:spPr>
          <a:xfrm>
            <a:off x="755640" y="476639"/>
            <a:ext cx="7834178" cy="6937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19999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classe, materia e componente di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valutazione Inglese, 1° componente 2° componente, classi terze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5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BC3B1580-99CB-433E-93B2-37EAAD47E834}" type="slidenum">
              <a:t>20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200-000039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200-00003A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771577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200-00003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2283782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200-00003C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9883912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200-00003D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0649617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egnaposto testo 3"/>
          <p:cNvSpPr/>
          <p:nvPr/>
        </p:nvSpPr>
        <p:spPr>
          <a:xfrm>
            <a:off x="755640" y="476640"/>
            <a:ext cx="7560360" cy="7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20000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materia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Matematica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, componente unica , classi prime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8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BFC87925-0770-4EEF-933C-85C649E7C662}" type="slidenum">
              <a:t>21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4288" y="1409749"/>
            <a:ext cx="7795422" cy="403850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300-00000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8793357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300-000004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7619169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300-000005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0311606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5961185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testo 3"/>
          <p:cNvSpPr/>
          <p:nvPr/>
        </p:nvSpPr>
        <p:spPr>
          <a:xfrm>
            <a:off x="755640" y="476639"/>
            <a:ext cx="7626240" cy="9331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85000" lnSpcReduction="20000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materia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Matematica, componente unica , classi seconde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1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E981F0B1-40A6-4138-86B9-BD1F0812152B}" type="slidenum">
              <a:t>22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586458" y="1409748"/>
            <a:ext cx="7795422" cy="403850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300-000008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6787576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300-000009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9019574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300-00000A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9786495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300-00000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4029751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egnaposto testo 3"/>
          <p:cNvSpPr/>
          <p:nvPr/>
        </p:nvSpPr>
        <p:spPr>
          <a:xfrm>
            <a:off x="755640" y="476639"/>
            <a:ext cx="7626240" cy="9331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85000" lnSpcReduction="20000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materia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Matematica, componente unica , classi terze 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 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4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91ED201-C90D-432A-B977-3B2349BC6496}" type="slidenum">
              <a:t>23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300-00000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74288" y="1409749"/>
            <a:ext cx="7795422" cy="4038501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300-00000D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9457222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300-00000E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08458007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300-00000F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83836914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300-000010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2160618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egnaposto testo 3"/>
          <p:cNvSpPr/>
          <p:nvPr/>
        </p:nvSpPr>
        <p:spPr>
          <a:xfrm>
            <a:off x="755640" y="476640"/>
            <a:ext cx="7560360" cy="7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materia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Francese, componente unica, classi prime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7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602AECB6-6A2E-4999-A683-C2283B182E05}" type="slidenum">
              <a:t>24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713795" y="1337919"/>
            <a:ext cx="7716411" cy="4182162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400-000003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7986076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400-000004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0496468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400-000005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532665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400-000006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534184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egnaposto testo 3"/>
          <p:cNvSpPr/>
          <p:nvPr/>
        </p:nvSpPr>
        <p:spPr>
          <a:xfrm>
            <a:off x="755640" y="476640"/>
            <a:ext cx="7674566" cy="94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62500" lnSpcReduction="20000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2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</a:t>
            </a:r>
            <a:r>
              <a:rPr lang="it-IT" sz="2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materia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2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Francese, componente unica, classi seconde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2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2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0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7BD1B59E-3F42-4237-B189-E8C943AA5349}" type="slidenum">
              <a:t>25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713795" y="1337668"/>
            <a:ext cx="7716411" cy="4182663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400-000008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5161667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400-000009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722582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400-00000A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045677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400-00000B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3323783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egnaposto testo 3"/>
          <p:cNvSpPr/>
          <p:nvPr/>
        </p:nvSpPr>
        <p:spPr>
          <a:xfrm>
            <a:off x="755639" y="476639"/>
            <a:ext cx="7843416" cy="1093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10000"/>
          </a:bodyPr>
          <a:lstStyle/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Istogrammi: distribuzione dei voti per plesso, classe 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materia</a:t>
            </a:r>
          </a:p>
          <a:p>
            <a:pPr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Francese, componente unica, classi terze</a:t>
            </a: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3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1ECA73FE-4F37-4AFF-950D-D7E01CEC6108}" type="slidenum">
              <a:t>26</a:t>
            </a:fld>
            <a:endParaRPr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0000000-0008-0000-0400-00000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713795" y="1337668"/>
            <a:ext cx="7716411" cy="4182663"/>
            <a:chOff x="0" y="0"/>
            <a:chExt cx="8465307" cy="4617407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00000000-0008-0000-0400-00000D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2880483"/>
                </p:ext>
              </p:extLst>
            </p:nvPr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00000000-0008-0000-0400-00000E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1267146"/>
                </p:ext>
              </p:extLst>
            </p:nvPr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0000000-0008-0000-0400-00000F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2687493"/>
                </p:ext>
              </p:extLst>
            </p:nvPr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Grafico 9">
              <a:extLst>
                <a:ext uri="{FF2B5EF4-FFF2-40B4-BE49-F238E27FC236}">
                  <a16:creationId xmlns:a16="http://schemas.microsoft.com/office/drawing/2014/main" id="{00000000-0008-0000-0400-000010000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0464608"/>
                </p:ext>
              </p:extLst>
            </p:nvPr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egnaposto testo 3"/>
          <p:cNvSpPr/>
          <p:nvPr/>
        </p:nvSpPr>
        <p:spPr>
          <a:xfrm>
            <a:off x="846720" y="2997000"/>
            <a:ext cx="7560360" cy="7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2500" lnSpcReduction="9999"/>
          </a:bodyPr>
          <a:lstStyle/>
          <a:p>
            <a:pPr algn="ctr" defTabSz="91440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it-IT" sz="2400" b="1" u="none" strike="noStrike">
                <a:solidFill>
                  <a:schemeClr val="dk2"/>
                </a:solidFill>
                <a:uFillTx/>
                <a:latin typeface="Calibri"/>
              </a:rPr>
              <a:t>Confronto tra i test di ingresso 2024 e le prove parallele 2025</a:t>
            </a:r>
            <a:endParaRPr lang="it-IT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6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C22A313B-D786-41D9-BE50-735C5B3EAAEA}" type="slidenum">
              <a:t>27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egnaposto testo 3"/>
          <p:cNvSpPr/>
          <p:nvPr/>
        </p:nvSpPr>
        <p:spPr>
          <a:xfrm>
            <a:off x="821160" y="692640"/>
            <a:ext cx="7560360" cy="51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it-IT" sz="2800" b="1" u="none" strike="noStrike">
                <a:solidFill>
                  <a:srgbClr val="C00000"/>
                </a:solidFill>
                <a:uFillTx/>
                <a:latin typeface="Calibri"/>
              </a:rPr>
              <a:t>Guida alla lettura dei grafici</a:t>
            </a:r>
            <a:endParaRPr lang="it-IT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endParaRPr lang="it-IT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Sull’asse orizzontale: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5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Before: test d’ingresso 2024;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5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After: prove parallele 2025.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Sull’asse verticale: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50000"/>
              </a:lnSpc>
              <a:spcBef>
                <a:spcPts val="360"/>
              </a:spcBef>
              <a:buClr>
                <a:srgbClr val="AD0101"/>
              </a:buClr>
              <a:buFont typeface="Arial"/>
              <a:buChar char="•"/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 Votazione media riportata dalla classe in decimi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50000"/>
              </a:lnSpc>
              <a:spcBef>
                <a:spcPts val="360"/>
              </a:spcBef>
              <a:tabLst>
                <a:tab pos="0" algn="l"/>
              </a:tabLst>
            </a:pP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5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it-IT" sz="1500" b="0" i="1" u="none" strike="noStrike">
                <a:solidFill>
                  <a:schemeClr val="dk2"/>
                </a:solidFill>
                <a:uFillTx/>
                <a:latin typeface="Calibri"/>
              </a:rPr>
              <a:t>Da ricordare che i test di ingresso di francese per le prime, sia di Bassano sia di Oriolo,  non sono stati effettuati. Ai fini della rappresentazione grafica l’assenza del test è equivalente a voto nullo</a:t>
            </a:r>
            <a:endParaRPr lang="it-IT" sz="15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2"/>
                </a:solidFill>
                <a:uFillTx/>
                <a:latin typeface="Calibri"/>
              </a:rPr>
              <a:t> </a:t>
            </a:r>
            <a:endParaRPr lang="it-IT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8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2F0CFDB5-F57A-437C-8D0E-6146A579429F}" type="slidenum">
              <a:t>28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Segnaposto testo 3"/>
          <p:cNvSpPr/>
          <p:nvPr/>
        </p:nvSpPr>
        <p:spPr>
          <a:xfrm>
            <a:off x="755640" y="4766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Italiano, </a:t>
            </a: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1°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componente e 2° componente, sezione A 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BA029F7A-BFFF-4B82-95A2-9C3D60279ACA}" type="slidenum">
              <a:t>29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20" y="2083858"/>
            <a:ext cx="8459727" cy="30031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Segnaposto testo 3"/>
          <p:cNvSpPr/>
          <p:nvPr/>
        </p:nvSpPr>
        <p:spPr>
          <a:xfrm>
            <a:off x="755640" y="4766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Italiano, 1° componente, 2</a:t>
            </a: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°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componente, sezione B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D7AEC4AE-0972-4A96-BF46-A91E120398FA}" type="slidenum">
              <a:t>30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40" y="1769083"/>
            <a:ext cx="8544360" cy="30577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Segnaposto testo 3"/>
          <p:cNvSpPr/>
          <p:nvPr/>
        </p:nvSpPr>
        <p:spPr>
          <a:xfrm>
            <a:off x="755640" y="4766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Inglese, 1° componente e 2° componente, sezione A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ACFC7D85-C802-483A-B954-2614FC85F394}" type="slidenum">
              <a:t>31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89" y="1744143"/>
            <a:ext cx="8697862" cy="31076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9A30AC20-BC79-4CAD-857D-2CE2D90A49B3}" type="slidenum">
              <a:t>32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3" y="1811636"/>
            <a:ext cx="8660916" cy="3094433"/>
          </a:xfrm>
          <a:prstGeom prst="rect">
            <a:avLst/>
          </a:prstGeom>
        </p:spPr>
      </p:pic>
      <p:sp>
        <p:nvSpPr>
          <p:cNvPr id="8" name="Segnaposto testo 3"/>
          <p:cNvSpPr/>
          <p:nvPr/>
        </p:nvSpPr>
        <p:spPr>
          <a:xfrm>
            <a:off x="908040" y="6290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Inglese, 1° componente e 2° componente, sezione B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Segnaposto testo 3"/>
          <p:cNvSpPr/>
          <p:nvPr/>
        </p:nvSpPr>
        <p:spPr>
          <a:xfrm>
            <a:off x="755640" y="4766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dirty="0" smtClean="0">
                <a:solidFill>
                  <a:schemeClr val="dk2"/>
                </a:solidFill>
                <a:latin typeface="Calibri"/>
              </a:rPr>
              <a:t>Francese, componente unica, sezioni A-B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55102A3-3447-4653-905B-61F1F864C2BA}" type="slidenum">
              <a:t>33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67" y="1890879"/>
            <a:ext cx="8542506" cy="3040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magine 5"/>
          <p:cNvPicPr/>
          <p:nvPr/>
        </p:nvPicPr>
        <p:blipFill>
          <a:blip r:embed="rId2"/>
          <a:stretch/>
        </p:blipFill>
        <p:spPr>
          <a:xfrm>
            <a:off x="1043640" y="6262560"/>
            <a:ext cx="6335640" cy="50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5" name="Segnaposto testo 3"/>
          <p:cNvSpPr/>
          <p:nvPr/>
        </p:nvSpPr>
        <p:spPr>
          <a:xfrm>
            <a:off x="755640" y="476640"/>
            <a:ext cx="7560360" cy="4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r>
              <a:rPr lang="it-IT" sz="1600" b="1" u="none" strike="noStrike" dirty="0">
                <a:solidFill>
                  <a:schemeClr val="dk2"/>
                </a:solidFill>
                <a:uFillTx/>
                <a:latin typeface="Calibri"/>
              </a:rPr>
              <a:t>Matematica, componente </a:t>
            </a:r>
            <a:r>
              <a:rPr lang="it-IT" sz="1600" b="1" u="none" strike="noStrike" dirty="0" smtClean="0">
                <a:solidFill>
                  <a:schemeClr val="dk2"/>
                </a:solidFill>
                <a:uFillTx/>
                <a:latin typeface="Calibri"/>
              </a:rPr>
              <a:t>unica, sezioni A-B</a:t>
            </a:r>
            <a:endParaRPr lang="it-IT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C8783841-D75E-49CC-90B6-C08540AF16DF}" type="slidenum">
              <a:t>34</a:t>
            </a:fld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6" y="1830107"/>
            <a:ext cx="8603363" cy="30692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762120" y="3200400"/>
            <a:ext cx="7543440" cy="732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it-IT" sz="32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Impact"/>
              </a:rPr>
              <a:t>Grazie per l’attenzione</a:t>
            </a:r>
            <a:endParaRPr lang="it-IT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08" name="Sottotitolo 2"/>
          <p:cNvSpPr/>
          <p:nvPr/>
        </p:nvSpPr>
        <p:spPr>
          <a:xfrm>
            <a:off x="684000" y="6237360"/>
            <a:ext cx="2303640" cy="2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it-IT" sz="1000" b="0" u="none" strike="noStrike" dirty="0">
                <a:solidFill>
                  <a:schemeClr val="dk2"/>
                </a:solidFill>
                <a:uFillTx/>
                <a:latin typeface="Arial Black"/>
              </a:rPr>
              <a:t>Bassano, </a:t>
            </a:r>
            <a:r>
              <a:rPr lang="it-IT" sz="1000" b="0" u="none" strike="noStrike" dirty="0" smtClean="0">
                <a:solidFill>
                  <a:schemeClr val="dk2"/>
                </a:solidFill>
                <a:uFillTx/>
                <a:latin typeface="Arial Black"/>
              </a:rPr>
              <a:t>16 </a:t>
            </a:r>
            <a:r>
              <a:rPr lang="it-IT" sz="1000" b="0" u="none" strike="noStrike" dirty="0">
                <a:solidFill>
                  <a:schemeClr val="dk2"/>
                </a:solidFill>
                <a:uFillTx/>
                <a:latin typeface="Arial Black"/>
              </a:rPr>
              <a:t>marzo </a:t>
            </a:r>
            <a:r>
              <a:rPr lang="it-IT" sz="1000" b="0" u="none" strike="noStrike" dirty="0" smtClean="0">
                <a:solidFill>
                  <a:schemeClr val="dk2"/>
                </a:solidFill>
                <a:uFillTx/>
                <a:latin typeface="Arial Black"/>
              </a:rPr>
              <a:t>2025</a:t>
            </a:r>
            <a:endParaRPr lang="it-IT" sz="1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84AE41-E95D-4263-AFFC-7E9829E756AF}" type="slidenum">
              <a:t>35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7000"/>
                <a:lumMod val="88000"/>
              </a:schemeClr>
            </a:gs>
            <a:gs pos="100000">
              <a:schemeClr val="phClr">
                <a:tint val="53000"/>
                <a:shade val="100000"/>
                <a:lumMod val="79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83000"/>
                <a:shade val="10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lumMod val="93000"/>
              </a:schemeClr>
            </a:gs>
          </a:gsLst>
          <a:path path="circle">
            <a:fillToRect l="15000" t="15000" r="100000" b="100000"/>
          </a:path>
          <a:tileRect/>
        </a:gradFill>
      </a:fillStyleLst>
      <a:lnStyleLst>
        <a:ln w="15875" cap="flat" cmpd="sng" algn="ctr">
          <a:prstDash val="solid"/>
        </a:ln>
        <a:ln w="22225" cap="flat" cmpd="sng" algn="ctr">
          <a:prstDash val="solid"/>
        </a:ln>
        <a:ln w="349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2009</TotalTime>
  <Words>1492</Words>
  <Application>Microsoft Office PowerPoint</Application>
  <PresentationFormat>Presentazione su schermo (4:3)</PresentationFormat>
  <Paragraphs>388</Paragraphs>
  <Slides>35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11</vt:i4>
      </vt:variant>
      <vt:variant>
        <vt:lpstr>Titoli diapositive</vt:lpstr>
      </vt:variant>
      <vt:variant>
        <vt:i4>35</vt:i4>
      </vt:variant>
    </vt:vector>
  </HeadingPairs>
  <TitlesOfParts>
    <vt:vector size="55" baseType="lpstr">
      <vt:lpstr>Arial</vt:lpstr>
      <vt:lpstr>Arial Black</vt:lpstr>
      <vt:lpstr>Arial Narrow</vt:lpstr>
      <vt:lpstr>Arial Rounded MT Bold</vt:lpstr>
      <vt:lpstr>Calibri</vt:lpstr>
      <vt:lpstr>Impact</vt:lpstr>
      <vt:lpstr>Symbol</vt:lpstr>
      <vt:lpstr>Times New Roman</vt:lpstr>
      <vt:lpstr>Wingdings</vt:lpstr>
      <vt:lpstr>NewsPrint</vt:lpstr>
      <vt:lpstr>NewsPrint</vt:lpstr>
      <vt:lpstr>NewsPrint</vt:lpstr>
      <vt:lpstr>NewsPrint</vt:lpstr>
      <vt:lpstr>NewsPrint</vt:lpstr>
      <vt:lpstr>NewsPrint</vt:lpstr>
      <vt:lpstr>NewsPrint</vt:lpstr>
      <vt:lpstr>NewsPrint</vt:lpstr>
      <vt:lpstr>NewsPrint</vt:lpstr>
      <vt:lpstr>NewsPrint</vt:lpstr>
      <vt:lpstr>NewsPrint</vt:lpstr>
      <vt:lpstr>Istituto comprensivo di Bassano Romano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Istituto comprensivo di Bassano Romano</dc:title>
  <dc:subject/>
  <dc:creator>Utente</dc:creator>
  <dc:description/>
  <cp:lastModifiedBy>Pio io</cp:lastModifiedBy>
  <cp:revision>124</cp:revision>
  <cp:lastPrinted>2024-03-08T13:18:53Z</cp:lastPrinted>
  <dcterms:created xsi:type="dcterms:W3CDTF">2014-03-09T11:22:07Z</dcterms:created>
  <dcterms:modified xsi:type="dcterms:W3CDTF">2025-03-16T15:16:24Z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Presentazione su schermo (4:3)</vt:lpwstr>
  </property>
  <property fmtid="{D5CDD505-2E9C-101B-9397-08002B2CF9AE}" pid="3" name="Slides">
    <vt:i4>35</vt:i4>
  </property>
</Properties>
</file>